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6"/>
  </p:notesMasterIdLst>
  <p:sldIdLst>
    <p:sldId id="256" r:id="rId2"/>
    <p:sldId id="262" r:id="rId3"/>
    <p:sldId id="273" r:id="rId4"/>
    <p:sldId id="264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49F"/>
    <a:srgbClr val="832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DC42E-2DCF-4F2B-87BB-D6A3D1E26477}">
  <a:tblStyle styleId="{00ADC42E-2DCF-4F2B-87BB-D6A3D1E264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FF4AE3-B1FE-447B-8FDA-07AA2E08AE9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78DE87E-06C9-4CA8-B217-76BF8108B740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8409D3C-5381-483A-AFC8-979451E02A9A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D76F97-CA65-4985-8B1A-6185EEC5C311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8"/>
    <p:restoredTop sz="94673"/>
  </p:normalViewPr>
  <p:slideViewPr>
    <p:cSldViewPr snapToGrid="0">
      <p:cViewPr varScale="1">
        <p:scale>
          <a:sx n="116" d="100"/>
          <a:sy n="116" d="100"/>
        </p:scale>
        <p:origin x="200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4876452e9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4876452e9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35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4876452e9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4876452e9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57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4876452e9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4876452e9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0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6775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c.academy/assets/Documents/Sixth-Form/TPCA-6th-Form-Options-2024_2026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subTitle" idx="1"/>
          </p:nvPr>
        </p:nvSpPr>
        <p:spPr>
          <a:xfrm>
            <a:off x="828775" y="1567300"/>
            <a:ext cx="7450200" cy="14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dirty="0">
                <a:solidFill>
                  <a:schemeClr val="tx1"/>
                </a:solidFill>
              </a:rPr>
              <a:t>Sixth Form Open Evening</a:t>
            </a:r>
            <a:endParaRPr sz="3500" b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91" b="1" dirty="0">
                <a:solidFill>
                  <a:schemeClr val="tx1"/>
                </a:solidFill>
              </a:rPr>
              <a:t>What is a Sixth Form? </a:t>
            </a:r>
            <a:endParaRPr sz="2491" b="1" dirty="0">
              <a:solidFill>
                <a:schemeClr val="tx1"/>
              </a:solidFill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45" y="64325"/>
            <a:ext cx="1078576" cy="1316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26"/>
          <p:cNvGrpSpPr/>
          <p:nvPr/>
        </p:nvGrpSpPr>
        <p:grpSpPr>
          <a:xfrm>
            <a:off x="-18125" y="2059375"/>
            <a:ext cx="9296400" cy="3236400"/>
            <a:chOff x="-18125" y="2059375"/>
            <a:chExt cx="9296400" cy="3236400"/>
          </a:xfrm>
        </p:grpSpPr>
        <p:sp>
          <p:nvSpPr>
            <p:cNvPr id="156" name="Google Shape;156;p26"/>
            <p:cNvSpPr/>
            <p:nvPr/>
          </p:nvSpPr>
          <p:spPr>
            <a:xfrm>
              <a:off x="-18125" y="2059375"/>
              <a:ext cx="9144000" cy="3084000"/>
            </a:xfrm>
            <a:prstGeom prst="triangle">
              <a:avLst>
                <a:gd name="adj" fmla="val 100000"/>
              </a:avLst>
            </a:prstGeom>
            <a:solidFill>
              <a:srgbClr val="F3E49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134275" y="2211775"/>
              <a:ext cx="9144000" cy="3084000"/>
            </a:xfrm>
            <a:prstGeom prst="triangle">
              <a:avLst>
                <a:gd name="adj" fmla="val 100000"/>
              </a:avLst>
            </a:prstGeom>
            <a:solidFill>
              <a:srgbClr val="832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30"/>
          <p:cNvGrpSpPr/>
          <p:nvPr/>
        </p:nvGrpSpPr>
        <p:grpSpPr>
          <a:xfrm>
            <a:off x="-829550" y="4577161"/>
            <a:ext cx="11032947" cy="780300"/>
            <a:chOff x="-122900" y="4650175"/>
            <a:chExt cx="10486100" cy="647700"/>
          </a:xfrm>
        </p:grpSpPr>
        <p:sp>
          <p:nvSpPr>
            <p:cNvPr id="191" name="Google Shape;191;p30"/>
            <p:cNvSpPr/>
            <p:nvPr/>
          </p:nvSpPr>
          <p:spPr>
            <a:xfrm>
              <a:off x="-122900" y="4650175"/>
              <a:ext cx="10363200" cy="495300"/>
            </a:xfrm>
            <a:prstGeom prst="triangle">
              <a:avLst>
                <a:gd name="adj" fmla="val 91587"/>
              </a:avLst>
            </a:prstGeom>
            <a:solidFill>
              <a:srgbClr val="F3E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0" y="4802575"/>
              <a:ext cx="10363200" cy="495300"/>
            </a:xfrm>
            <a:prstGeom prst="triangle">
              <a:avLst>
                <a:gd name="adj" fmla="val 91587"/>
              </a:avLst>
            </a:prstGeom>
            <a:solidFill>
              <a:srgbClr val="832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4906D56-8CC5-53E7-54C7-78D914C6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Sixth Form?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5DFEA-2E95-9D75-F3E4-621F5686F2CC}"/>
              </a:ext>
            </a:extLst>
          </p:cNvPr>
          <p:cNvSpPr txBox="1"/>
          <p:nvPr/>
        </p:nvSpPr>
        <p:spPr>
          <a:xfrm>
            <a:off x="102379" y="1115568"/>
            <a:ext cx="852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Government legislation states that you must be in education or training until the age of 18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could be college or an apprenticeship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Sixth Form is another option you 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Sixth Form comprises of A-Levels only (in our case) or A-Levels and BTECs (soon to be phased out).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Comprise of year 12 and 13, with examinations coming at the end of year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Stepping stone between school and university/degree apprenticeship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chance to deepen your knowledge in particular areas (less subjects)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out if it is what you want to 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30"/>
          <p:cNvGrpSpPr/>
          <p:nvPr/>
        </p:nvGrpSpPr>
        <p:grpSpPr>
          <a:xfrm>
            <a:off x="-829550" y="4577161"/>
            <a:ext cx="11032947" cy="780300"/>
            <a:chOff x="-122900" y="4650175"/>
            <a:chExt cx="10486100" cy="647700"/>
          </a:xfrm>
        </p:grpSpPr>
        <p:sp>
          <p:nvSpPr>
            <p:cNvPr id="191" name="Google Shape;191;p30"/>
            <p:cNvSpPr/>
            <p:nvPr/>
          </p:nvSpPr>
          <p:spPr>
            <a:xfrm>
              <a:off x="-122900" y="4650175"/>
              <a:ext cx="10363200" cy="495300"/>
            </a:xfrm>
            <a:prstGeom prst="triangle">
              <a:avLst>
                <a:gd name="adj" fmla="val 91587"/>
              </a:avLst>
            </a:prstGeom>
            <a:solidFill>
              <a:srgbClr val="F3E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0" y="4802575"/>
              <a:ext cx="10363200" cy="495300"/>
            </a:xfrm>
            <a:prstGeom prst="triangle">
              <a:avLst>
                <a:gd name="adj" fmla="val 91587"/>
              </a:avLst>
            </a:prstGeom>
            <a:solidFill>
              <a:srgbClr val="832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4906D56-8CC5-53E7-54C7-78D914C6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School v Sixth Form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33C01D-EDDC-F953-7EEE-E30E3D336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64693"/>
              </p:ext>
            </p:extLst>
          </p:nvPr>
        </p:nvGraphicFramePr>
        <p:xfrm>
          <a:off x="826264" y="1112705"/>
          <a:ext cx="7832994" cy="3464761"/>
        </p:xfrm>
        <a:graphic>
          <a:graphicData uri="http://schemas.openxmlformats.org/drawingml/2006/table">
            <a:tbl>
              <a:tblPr firstRow="1" bandRow="1">
                <a:tableStyleId>{00ADC42E-2DCF-4F2B-87BB-D6A3D1E26477}</a:tableStyleId>
              </a:tblPr>
              <a:tblGrid>
                <a:gridCol w="3916497">
                  <a:extLst>
                    <a:ext uri="{9D8B030D-6E8A-4147-A177-3AD203B41FA5}">
                      <a16:colId xmlns:a16="http://schemas.microsoft.com/office/drawing/2014/main" val="3217524573"/>
                    </a:ext>
                  </a:extLst>
                </a:gridCol>
                <a:gridCol w="3916497">
                  <a:extLst>
                    <a:ext uri="{9D8B030D-6E8A-4147-A177-3AD203B41FA5}">
                      <a16:colId xmlns:a16="http://schemas.microsoft.com/office/drawing/2014/main" val="982149204"/>
                    </a:ext>
                  </a:extLst>
                </a:gridCol>
              </a:tblGrid>
              <a:tr h="333238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Main School</a:t>
                      </a:r>
                    </a:p>
                  </a:txBody>
                  <a:tcPr>
                    <a:solidFill>
                      <a:srgbClr val="F3E4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Sixth Form</a:t>
                      </a:r>
                    </a:p>
                  </a:txBody>
                  <a:tcPr>
                    <a:solidFill>
                      <a:srgbClr val="F3E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745152"/>
                  </a:ext>
                </a:extLst>
              </a:tr>
              <a:tr h="465619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chemeClr val="bg1"/>
                          </a:solidFill>
                        </a:rPr>
                        <a:t>Compulsory </a:t>
                      </a:r>
                    </a:p>
                  </a:txBody>
                  <a:tcPr>
                    <a:solidFill>
                      <a:srgbClr val="832E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chemeClr val="bg1"/>
                          </a:solidFill>
                        </a:rPr>
                        <a:t>Option (although must do something else)</a:t>
                      </a:r>
                    </a:p>
                  </a:txBody>
                  <a:tcPr>
                    <a:solidFill>
                      <a:srgbClr val="832E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325409"/>
                  </a:ext>
                </a:extLst>
              </a:tr>
              <a:tr h="333238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chemeClr val="tx1"/>
                          </a:solidFill>
                        </a:rPr>
                        <a:t>No entry requirements</a:t>
                      </a:r>
                    </a:p>
                  </a:txBody>
                  <a:tcPr>
                    <a:solidFill>
                      <a:srgbClr val="F3E4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/>
                        <a:t>Entry requirements </a:t>
                      </a:r>
                    </a:p>
                  </a:txBody>
                  <a:tcPr>
                    <a:solidFill>
                      <a:srgbClr val="F3E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049987"/>
                  </a:ext>
                </a:extLst>
              </a:tr>
              <a:tr h="333238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chemeClr val="bg1"/>
                          </a:solidFill>
                        </a:rPr>
                        <a:t>8/9 GCSEs</a:t>
                      </a:r>
                    </a:p>
                  </a:txBody>
                  <a:tcPr>
                    <a:solidFill>
                      <a:srgbClr val="832E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chemeClr val="bg1"/>
                          </a:solidFill>
                        </a:rPr>
                        <a:t>3 A-Levels (maybe 4)</a:t>
                      </a:r>
                    </a:p>
                  </a:txBody>
                  <a:tcPr>
                    <a:solidFill>
                      <a:srgbClr val="832E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950599"/>
                  </a:ext>
                </a:extLst>
              </a:tr>
              <a:tr h="333238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chemeClr val="tx1"/>
                          </a:solidFill>
                        </a:rPr>
                        <a:t>Timetable full of lessons</a:t>
                      </a:r>
                    </a:p>
                  </a:txBody>
                  <a:tcPr>
                    <a:solidFill>
                      <a:srgbClr val="F3E4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/>
                        <a:t>Study and non-contact time</a:t>
                      </a:r>
                    </a:p>
                  </a:txBody>
                  <a:tcPr>
                    <a:solidFill>
                      <a:srgbClr val="F3E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70333"/>
                  </a:ext>
                </a:extLst>
              </a:tr>
              <a:tr h="333238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chemeClr val="bg1"/>
                          </a:solidFill>
                        </a:rPr>
                        <a:t>Less advanced</a:t>
                      </a:r>
                    </a:p>
                  </a:txBody>
                  <a:tcPr>
                    <a:solidFill>
                      <a:srgbClr val="832E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chemeClr val="bg1"/>
                          </a:solidFill>
                        </a:rPr>
                        <a:t>More advanced </a:t>
                      </a:r>
                    </a:p>
                  </a:txBody>
                  <a:tcPr>
                    <a:solidFill>
                      <a:srgbClr val="832E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05706"/>
                  </a:ext>
                </a:extLst>
              </a:tr>
              <a:tr h="333238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chemeClr val="tx1"/>
                          </a:solidFill>
                        </a:rPr>
                        <a:t>Less content</a:t>
                      </a:r>
                    </a:p>
                  </a:txBody>
                  <a:tcPr>
                    <a:solidFill>
                      <a:srgbClr val="F3E4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/>
                        <a:t>More content</a:t>
                      </a:r>
                    </a:p>
                  </a:txBody>
                  <a:tcPr>
                    <a:solidFill>
                      <a:srgbClr val="F3E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183818"/>
                  </a:ext>
                </a:extLst>
              </a:tr>
              <a:tr h="333238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chemeClr val="bg1"/>
                          </a:solidFill>
                        </a:rPr>
                        <a:t>Less depth </a:t>
                      </a:r>
                    </a:p>
                  </a:txBody>
                  <a:tcPr>
                    <a:solidFill>
                      <a:srgbClr val="832E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chemeClr val="bg1"/>
                          </a:solidFill>
                        </a:rPr>
                        <a:t>More depth </a:t>
                      </a:r>
                    </a:p>
                  </a:txBody>
                  <a:tcPr>
                    <a:solidFill>
                      <a:srgbClr val="832E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131798"/>
                  </a:ext>
                </a:extLst>
              </a:tr>
              <a:tr h="333238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chemeClr val="tx1"/>
                          </a:solidFill>
                        </a:rPr>
                        <a:t>Less independence</a:t>
                      </a:r>
                    </a:p>
                  </a:txBody>
                  <a:tcPr>
                    <a:solidFill>
                      <a:srgbClr val="F3E4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chemeClr val="tx1"/>
                          </a:solidFill>
                        </a:rPr>
                        <a:t>More independence</a:t>
                      </a:r>
                    </a:p>
                  </a:txBody>
                  <a:tcPr>
                    <a:solidFill>
                      <a:srgbClr val="F3E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096"/>
                  </a:ext>
                </a:extLst>
              </a:tr>
              <a:tr h="333238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chemeClr val="bg1"/>
                          </a:solidFill>
                        </a:rPr>
                        <a:t>Less trust</a:t>
                      </a:r>
                    </a:p>
                  </a:txBody>
                  <a:tcPr>
                    <a:solidFill>
                      <a:srgbClr val="832E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>
                          <a:solidFill>
                            <a:schemeClr val="bg1"/>
                          </a:solidFill>
                        </a:rPr>
                        <a:t>More trust (if earned)</a:t>
                      </a:r>
                    </a:p>
                  </a:txBody>
                  <a:tcPr>
                    <a:solidFill>
                      <a:srgbClr val="832E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234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3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30"/>
          <p:cNvGrpSpPr/>
          <p:nvPr/>
        </p:nvGrpSpPr>
        <p:grpSpPr>
          <a:xfrm>
            <a:off x="-829550" y="4577161"/>
            <a:ext cx="11032947" cy="780300"/>
            <a:chOff x="-122900" y="4650175"/>
            <a:chExt cx="10486100" cy="647700"/>
          </a:xfrm>
        </p:grpSpPr>
        <p:sp>
          <p:nvSpPr>
            <p:cNvPr id="191" name="Google Shape;191;p30"/>
            <p:cNvSpPr/>
            <p:nvPr/>
          </p:nvSpPr>
          <p:spPr>
            <a:xfrm>
              <a:off x="-122900" y="4650175"/>
              <a:ext cx="10363200" cy="495300"/>
            </a:xfrm>
            <a:prstGeom prst="triangle">
              <a:avLst>
                <a:gd name="adj" fmla="val 91587"/>
              </a:avLst>
            </a:prstGeom>
            <a:solidFill>
              <a:srgbClr val="F3E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0" y="4802575"/>
              <a:ext cx="10363200" cy="495300"/>
            </a:xfrm>
            <a:prstGeom prst="triangle">
              <a:avLst>
                <a:gd name="adj" fmla="val 91587"/>
              </a:avLst>
            </a:prstGeom>
            <a:solidFill>
              <a:srgbClr val="832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4906D56-8CC5-53E7-54C7-78D914C6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Sixth Form Entry Requirements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5DFEA-2E95-9D75-F3E4-621F5686F2CC}"/>
              </a:ext>
            </a:extLst>
          </p:cNvPr>
          <p:cNvSpPr txBox="1"/>
          <p:nvPr/>
        </p:nvSpPr>
        <p:spPr>
          <a:xfrm>
            <a:off x="311700" y="1017726"/>
            <a:ext cx="51526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entry requirements for different Sixth Forms vary.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Palmer Catholic Academy Sixth Form expects a minimum of five grade 5 GCSEs, including Maths and English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Some subjects have additional criteria:</a:t>
            </a:r>
          </a:p>
          <a:p>
            <a:r>
              <a:rPr lang="en-GB" sz="1800" dirty="0"/>
              <a:t>- Maths GCSE grade 7+</a:t>
            </a:r>
          </a:p>
          <a:p>
            <a:r>
              <a:rPr lang="en-GB" sz="1800" dirty="0"/>
              <a:t>- Further Maths GCSE grade 8+</a:t>
            </a:r>
          </a:p>
          <a:p>
            <a:r>
              <a:rPr lang="en-GB" sz="1800" dirty="0"/>
              <a:t>- Sciences (individual) GCSE grade 66+ or 6+ in respective science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full list of entry requirements can be found by clicking below</a:t>
            </a:r>
          </a:p>
          <a:p>
            <a:r>
              <a:rPr lang="en-GB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Sixth Form Admission Booklet  </a:t>
            </a:r>
            <a:endParaRPr lang="en-GB" sz="1800" dirty="0">
              <a:solidFill>
                <a:schemeClr val="tx1"/>
              </a:solidFill>
            </a:endParaRPr>
          </a:p>
          <a:p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51B2DAD-7129-69EA-5412-CC1C6421A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108" y="730444"/>
            <a:ext cx="2580450" cy="366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259</Words>
  <Application>Microsoft Macintosh PowerPoint</Application>
  <PresentationFormat>On-screen Show (16:9)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PowerPoint Presentation</vt:lpstr>
      <vt:lpstr>Sixth Form?</vt:lpstr>
      <vt:lpstr>Main School v Sixth Form</vt:lpstr>
      <vt:lpstr>Sixth Form Entry Requirements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kevin lalley</cp:lastModifiedBy>
  <cp:revision>30</cp:revision>
  <dcterms:modified xsi:type="dcterms:W3CDTF">2023-11-05T15:47:29Z</dcterms:modified>
</cp:coreProperties>
</file>