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747775"/>
          </p15:clr>
        </p15:guide>
        <p15:guide id="2" pos="16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ED0335-960F-4FB6-A356-600132CBD7A7}">
  <a:tblStyle styleId="{FCED0335-960F-4FB6-A356-600132CBD7A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tcBdr/>
        <a:fill>
          <a:solidFill>
            <a:srgbClr val="CDD8F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8F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156" y="-649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36" y="1323689"/>
            <a:ext cx="4792838" cy="364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2925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31" y="5038444"/>
            <a:ext cx="4792838" cy="140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75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31" y="3823734"/>
            <a:ext cx="4792838" cy="1496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025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2249944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788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2"/>
          </p:nvPr>
        </p:nvSpPr>
        <p:spPr>
          <a:xfrm>
            <a:off x="2718225" y="2048844"/>
            <a:ext cx="2249944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788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75331" y="987733"/>
            <a:ext cx="1579500" cy="134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175331" y="2470400"/>
            <a:ext cx="1579500" cy="565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675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675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675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75765" y="800267"/>
            <a:ext cx="3581888" cy="727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2571750" y="-222"/>
            <a:ext cx="257175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51425" tIns="51425" rIns="51425" bIns="5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8"/>
              <a:buFont typeface="Arial"/>
              <a:buNone/>
            </a:pPr>
            <a:endParaRPr sz="7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49344" y="2192311"/>
            <a:ext cx="2275425" cy="26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2363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ubTitle" idx="1"/>
          </p:nvPr>
        </p:nvSpPr>
        <p:spPr>
          <a:xfrm>
            <a:off x="149344" y="4983245"/>
            <a:ext cx="2275425" cy="219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181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2778469" y="1287244"/>
            <a:ext cx="2158313" cy="656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175331" y="7521022"/>
            <a:ext cx="3374325" cy="107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 hasCustomPrompt="1"/>
          </p:nvPr>
        </p:nvSpPr>
        <p:spPr>
          <a:xfrm>
            <a:off x="175331" y="1966444"/>
            <a:ext cx="4792838" cy="3490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6750"/>
            </a:lvl9pPr>
          </a:lstStyle>
          <a:p>
            <a:r>
              <a:t>xx%</a:t>
            </a:r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31" y="5603956"/>
            <a:ext cx="4792838" cy="231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3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4792838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788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3"/>
              <a:buFont typeface="Arial"/>
              <a:buNone/>
              <a:defRPr sz="56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2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2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2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8 </a:t>
            </a:r>
            <a:endParaRPr/>
          </a:p>
        </p:txBody>
      </p:sp>
      <p:graphicFrame>
        <p:nvGraphicFramePr>
          <p:cNvPr id="54" name="Google Shape;54;p12"/>
          <p:cNvGraphicFramePr/>
          <p:nvPr>
            <p:extLst>
              <p:ext uri="{D42A27DB-BD31-4B8C-83A1-F6EECF244321}">
                <p14:modId xmlns:p14="http://schemas.microsoft.com/office/powerpoint/2010/main" val="3323895133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en-GB" sz="105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Ca/Co/Cu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en-GB" sz="105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Accented vowels é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en-GB" sz="105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Accented vowels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à/é/í/ó/ú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en-GB" sz="105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2"/>
          <p:cNvGraphicFramePr/>
          <p:nvPr>
            <p:extLst>
              <p:ext uri="{D42A27DB-BD31-4B8C-83A1-F6EECF244321}">
                <p14:modId xmlns:p14="http://schemas.microsoft.com/office/powerpoint/2010/main" val="3657755627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preterite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of regular verbs –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ar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, -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and -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ir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preterite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of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Ir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and Ser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Making verbs negative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2"/>
          <p:cNvGraphicFramePr/>
          <p:nvPr>
            <p:extLst>
              <p:ext uri="{D42A27DB-BD31-4B8C-83A1-F6EECF244321}">
                <p14:modId xmlns:p14="http://schemas.microsoft.com/office/powerpoint/2010/main" val="817078996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Holidays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Exclamations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Holiday activities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Time words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Opinions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2"/>
          <p:cNvSpPr/>
          <p:nvPr/>
        </p:nvSpPr>
        <p:spPr>
          <a:xfrm>
            <a:off x="1686561" y="639785"/>
            <a:ext cx="174919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8" name="Google Shape;58;p12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59" name="Google Shape;59;p12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60" name="Google Shape;60;p12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E08D2028-D56B-415A-AD1C-E9F9D47ECD9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83" y="224314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A80586-7943-410F-911F-601A1C50B08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87211" y="2857500"/>
            <a:ext cx="3969078" cy="7579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16EFC3-368B-4EB2-9B8B-D8ED6D77F95A}"/>
              </a:ext>
            </a:extLst>
          </p:cNvPr>
          <p:cNvSpPr txBox="1"/>
          <p:nvPr/>
        </p:nvSpPr>
        <p:spPr>
          <a:xfrm>
            <a:off x="587209" y="6905625"/>
            <a:ext cx="3969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Wellbeing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F151A6-3D6D-45C8-863F-80F10EA9E391}"/>
              </a:ext>
            </a:extLst>
          </p:cNvPr>
          <p:cNvSpPr txBox="1"/>
          <p:nvPr/>
        </p:nvSpPr>
        <p:spPr>
          <a:xfrm>
            <a:off x="401245" y="7287222"/>
            <a:ext cx="4345243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Ecological </a:t>
            </a:r>
            <a:r>
              <a:rPr lang="en-GB" dirty="0" err="1"/>
              <a:t>econimics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AFA85E-A913-404A-966E-88B7C5D36F83}"/>
              </a:ext>
            </a:extLst>
          </p:cNvPr>
          <p:cNvSpPr txBox="1"/>
          <p:nvPr/>
        </p:nvSpPr>
        <p:spPr>
          <a:xfrm>
            <a:off x="123825" y="7725546"/>
            <a:ext cx="4848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</a:t>
            </a:r>
            <a:r>
              <a:rPr lang="en-GB" sz="1100" dirty="0"/>
              <a:t>Holiday destinations in the Spanish speaking countries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3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8 </a:t>
            </a:r>
            <a:endParaRPr/>
          </a:p>
        </p:txBody>
      </p:sp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2974999981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</a:t>
                      </a: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/go/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</a:t>
                      </a:r>
                      <a:endParaRPr lang="en-GB" sz="105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en-GB" sz="105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v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en-GB" sz="105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ca/co/cu/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</a:t>
                      </a: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/ci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en-GB" sz="105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z/</a:t>
                      </a:r>
                      <a:r>
                        <a:rPr lang="en-GB" sz="105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</a:t>
                      </a:r>
                      <a:r>
                        <a:rPr lang="en-GB" sz="105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/ci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Google Shape;71;p13"/>
          <p:cNvGraphicFramePr/>
          <p:nvPr>
            <p:extLst>
              <p:ext uri="{D42A27DB-BD31-4B8C-83A1-F6EECF244321}">
                <p14:modId xmlns:p14="http://schemas.microsoft.com/office/powerpoint/2010/main" val="346603690"/>
              </p:ext>
            </p:extLst>
          </p:nvPr>
        </p:nvGraphicFramePr>
        <p:xfrm>
          <a:off x="2152650" y="3923270"/>
          <a:ext cx="9587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95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Revising the present tense of regular verbs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the comparative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the present tense and the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preterite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together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3293609844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Life styles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Things you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normally do with mobile phone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Frequency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Range of pinions and preferences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Music genres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Tv programmes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Activities you have done yesterday with your friends  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Google Shape;73;p13"/>
          <p:cNvSpPr/>
          <p:nvPr/>
        </p:nvSpPr>
        <p:spPr>
          <a:xfrm>
            <a:off x="1686561" y="639785"/>
            <a:ext cx="174919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5DFF0DB8-8284-4AE9-8488-F052C5C128B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6" y="400050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7A1F87C-CA8C-43AA-A01D-129313C1D4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824" y="2987676"/>
            <a:ext cx="4124325" cy="6662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778E8C-3AB0-4B16-9976-1954AA762047}"/>
              </a:ext>
            </a:extLst>
          </p:cNvPr>
          <p:cNvSpPr txBox="1"/>
          <p:nvPr/>
        </p:nvSpPr>
        <p:spPr>
          <a:xfrm>
            <a:off x="542925" y="6872616"/>
            <a:ext cx="4029074" cy="3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Media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77156E-F0C2-4282-AF16-AF73F0BF2323}"/>
              </a:ext>
            </a:extLst>
          </p:cNvPr>
          <p:cNvSpPr txBox="1"/>
          <p:nvPr/>
        </p:nvSpPr>
        <p:spPr>
          <a:xfrm>
            <a:off x="401245" y="7317197"/>
            <a:ext cx="4402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Friendships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D1CBF-D0D4-4D40-BE06-455EB7AB3FD2}"/>
              </a:ext>
            </a:extLst>
          </p:cNvPr>
          <p:cNvSpPr txBox="1"/>
          <p:nvPr/>
        </p:nvSpPr>
        <p:spPr>
          <a:xfrm>
            <a:off x="171450" y="7672389"/>
            <a:ext cx="4886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</a:t>
            </a:r>
            <a:r>
              <a:rPr lang="en-GB" sz="1050" dirty="0"/>
              <a:t>Music genres and dances from Spain and South America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4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167549" y="1423217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8 </a:t>
            </a:r>
            <a:endParaRPr/>
          </a:p>
        </p:txBody>
      </p:sp>
      <p:graphicFrame>
        <p:nvGraphicFramePr>
          <p:cNvPr id="86" name="Google Shape;86;p14"/>
          <p:cNvGraphicFramePr/>
          <p:nvPr>
            <p:extLst>
              <p:ext uri="{D42A27DB-BD31-4B8C-83A1-F6EECF244321}">
                <p14:modId xmlns:p14="http://schemas.microsoft.com/office/powerpoint/2010/main" val="3228888934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ñ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</a:t>
                      </a: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ll</a:t>
                      </a: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é/ó/í/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ió</a:t>
                      </a: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7" name="Google Shape;87;p14"/>
          <p:cNvGraphicFramePr/>
          <p:nvPr>
            <p:extLst>
              <p:ext uri="{D42A27DB-BD31-4B8C-83A1-F6EECF244321}">
                <p14:modId xmlns:p14="http://schemas.microsoft.com/office/powerpoint/2010/main" val="622358280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Negatives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direct object pronouns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Formal and informal speech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Tú/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usted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ustedes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near future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three tenses together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8" name="Google Shape;88;p14"/>
          <p:cNvGraphicFramePr/>
          <p:nvPr>
            <p:extLst>
              <p:ext uri="{D42A27DB-BD31-4B8C-83A1-F6EECF244321}">
                <p14:modId xmlns:p14="http://schemas.microsoft.com/office/powerpoint/2010/main" val="916249937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Food and drink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Giving a wide range pinions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Breakfast food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ordering food in a restaurant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Mexican party food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Sequencers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Polite expressions and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 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" name="Google Shape;89;p14"/>
          <p:cNvSpPr/>
          <p:nvPr/>
        </p:nvSpPr>
        <p:spPr>
          <a:xfrm>
            <a:off x="1686561" y="639785"/>
            <a:ext cx="174919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Pillars of Progression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 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676274" y="3630921"/>
            <a:ext cx="804170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 dirty="0"/>
          </a:p>
        </p:txBody>
      </p:sp>
      <p:sp>
        <p:nvSpPr>
          <p:cNvPr id="91" name="Google Shape;91;p14"/>
          <p:cNvSpPr txBox="1"/>
          <p:nvPr/>
        </p:nvSpPr>
        <p:spPr>
          <a:xfrm>
            <a:off x="2305050" y="3615494"/>
            <a:ext cx="795139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3924795" y="3630921"/>
            <a:ext cx="821693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 dirty="0"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EE18229D-443B-4CDE-AF15-A29F1D66227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9" y="400050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35C255B-C724-451F-AE36-1A3071ABA636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18046" y="2912552"/>
            <a:ext cx="4086225" cy="6891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80230D-C4D7-4EA2-AC89-93372368D5CF}"/>
              </a:ext>
            </a:extLst>
          </p:cNvPr>
          <p:cNvSpPr txBox="1"/>
          <p:nvPr/>
        </p:nvSpPr>
        <p:spPr>
          <a:xfrm>
            <a:off x="676274" y="6910388"/>
            <a:ext cx="3995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Healthy lifestyles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1FB193-1128-4A63-A99B-81C008351951}"/>
              </a:ext>
            </a:extLst>
          </p:cNvPr>
          <p:cNvSpPr txBox="1"/>
          <p:nvPr/>
        </p:nvSpPr>
        <p:spPr>
          <a:xfrm>
            <a:off x="452438" y="7296747"/>
            <a:ext cx="4405312" cy="31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Ecological economics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72B57A-063A-4591-8A45-0A671BA60445}"/>
              </a:ext>
            </a:extLst>
          </p:cNvPr>
          <p:cNvSpPr txBox="1"/>
          <p:nvPr/>
        </p:nvSpPr>
        <p:spPr>
          <a:xfrm>
            <a:off x="209550" y="7689059"/>
            <a:ext cx="488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</a:t>
            </a:r>
            <a:r>
              <a:rPr lang="en-GB" dirty="0" err="1"/>
              <a:t>Unusal</a:t>
            </a:r>
            <a:r>
              <a:rPr lang="en-GB" dirty="0"/>
              <a:t> traditional food from South America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8 </a:t>
            </a:r>
            <a:endParaRPr/>
          </a:p>
        </p:txBody>
      </p:sp>
      <p:graphicFrame>
        <p:nvGraphicFramePr>
          <p:cNvPr id="102" name="Google Shape;102;p15"/>
          <p:cNvGraphicFramePr/>
          <p:nvPr>
            <p:extLst>
              <p:ext uri="{D42A27DB-BD31-4B8C-83A1-F6EECF244321}">
                <p14:modId xmlns:p14="http://schemas.microsoft.com/office/powerpoint/2010/main" val="3530955646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cua</a:t>
                      </a: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/cue/cui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que/qui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ll</a:t>
                      </a: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j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3" name="Google Shape;103;p15"/>
          <p:cNvGraphicFramePr/>
          <p:nvPr>
            <p:extLst>
              <p:ext uri="{D42A27DB-BD31-4B8C-83A1-F6EECF244321}">
                <p14:modId xmlns:p14="http://schemas.microsoft.com/office/powerpoint/2010/main" val="18248924"/>
              </p:ext>
            </p:extLst>
          </p:nvPr>
        </p:nvGraphicFramePr>
        <p:xfrm>
          <a:off x="2032150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me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gustaría+infinitive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Stem-changing verbs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querer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and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poder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structures with two verbs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Reflexive verbs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Adjective ending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This/these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Referring to the present, past and future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" name="Google Shape;104;p15"/>
          <p:cNvGraphicFramePr/>
          <p:nvPr>
            <p:extLst>
              <p:ext uri="{D42A27DB-BD31-4B8C-83A1-F6EECF244321}">
                <p14:modId xmlns:p14="http://schemas.microsoft.com/office/powerpoint/2010/main" val="3929944708"/>
              </p:ext>
            </p:extLst>
          </p:nvPr>
        </p:nvGraphicFramePr>
        <p:xfrm>
          <a:off x="3724275" y="3923270"/>
          <a:ext cx="1079200" cy="2853256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Saying what you would like to do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Revision of question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Accepting /refusing invitations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Saying the time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Meeting places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Giving excuses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Getting ready to go out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Clothes you normally wear /party clothes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colours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Expressing disagreement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5" name="Google Shape;105;p15"/>
          <p:cNvSpPr/>
          <p:nvPr/>
        </p:nvSpPr>
        <p:spPr>
          <a:xfrm>
            <a:off x="1686561" y="639785"/>
            <a:ext cx="174919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Spanish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817110D7-AB8F-4F7F-87C1-2C4A433AA65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34" y="171903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F1C716D-7ACF-4717-9890-3B90DD959AC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87211" y="2987676"/>
            <a:ext cx="4041939" cy="6278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9C43FC-0BD2-44E7-BC80-EEB3766EA0CE}"/>
              </a:ext>
            </a:extLst>
          </p:cNvPr>
          <p:cNvSpPr txBox="1"/>
          <p:nvPr/>
        </p:nvSpPr>
        <p:spPr>
          <a:xfrm>
            <a:off x="528638" y="6900683"/>
            <a:ext cx="4100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Relationships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4D2B6-214A-40D5-9B32-A1900116E629}"/>
              </a:ext>
            </a:extLst>
          </p:cNvPr>
          <p:cNvSpPr txBox="1"/>
          <p:nvPr/>
        </p:nvSpPr>
        <p:spPr>
          <a:xfrm>
            <a:off x="292134" y="7316002"/>
            <a:ext cx="4511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Social issues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CFEBD-8CE2-47A4-B191-49732ACA091C}"/>
              </a:ext>
            </a:extLst>
          </p:cNvPr>
          <p:cNvSpPr txBox="1"/>
          <p:nvPr/>
        </p:nvSpPr>
        <p:spPr>
          <a:xfrm>
            <a:off x="85727" y="7721410"/>
            <a:ext cx="4919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Sporting events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6"/>
          <p:cNvPicPr preferRelativeResize="0"/>
          <p:nvPr/>
        </p:nvPicPr>
        <p:blipFill rotWithShape="1">
          <a:blip r:embed="rId3">
            <a:alphaModFix/>
          </a:blip>
          <a:srcRect b="7474"/>
          <a:stretch/>
        </p:blipFill>
        <p:spPr>
          <a:xfrm>
            <a:off x="85727" y="1418454"/>
            <a:ext cx="4972046" cy="6620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 rotWithShape="1">
          <a:blip r:embed="rId4">
            <a:alphaModFix/>
          </a:blip>
          <a:srcRect l="34260" t="17548" r="32963" b="14020"/>
          <a:stretch/>
        </p:blipFill>
        <p:spPr>
          <a:xfrm>
            <a:off x="4181474" y="171903"/>
            <a:ext cx="876299" cy="9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/>
          <p:nvPr/>
        </p:nvSpPr>
        <p:spPr>
          <a:xfrm>
            <a:off x="1419225" y="252028"/>
            <a:ext cx="23050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Year 8 </a:t>
            </a:r>
            <a:endParaRPr/>
          </a:p>
        </p:txBody>
      </p:sp>
      <p:graphicFrame>
        <p:nvGraphicFramePr>
          <p:cNvPr id="118" name="Google Shape;118;p16"/>
          <p:cNvGraphicFramePr/>
          <p:nvPr>
            <p:extLst>
              <p:ext uri="{D42A27DB-BD31-4B8C-83A1-F6EECF244321}">
                <p14:modId xmlns:p14="http://schemas.microsoft.com/office/powerpoint/2010/main" val="3918738613"/>
              </p:ext>
            </p:extLst>
          </p:nvPr>
        </p:nvGraphicFramePr>
        <p:xfrm>
          <a:off x="40124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ca/co/cu/</a:t>
                      </a:r>
                      <a:r>
                        <a:rPr lang="en-GB" sz="788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</a:t>
                      </a:r>
                      <a:r>
                        <a:rPr lang="en-GB" sz="788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/ci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gue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gui</a:t>
                      </a: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h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Saying place names in the Spanish speaking world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9" name="Google Shape;119;p16"/>
          <p:cNvGraphicFramePr/>
          <p:nvPr>
            <p:extLst>
              <p:ext uri="{D42A27DB-BD31-4B8C-83A1-F6EECF244321}">
                <p14:modId xmlns:p14="http://schemas.microsoft.com/office/powerpoint/2010/main" val="1845120627"/>
              </p:ext>
            </p:extLst>
          </p:nvPr>
        </p:nvGraphicFramePr>
        <p:xfrm>
          <a:off x="2043112" y="3923270"/>
          <a:ext cx="1068238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6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comparative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superlative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The imperative(  </a:t>
                      </a:r>
                      <a:r>
                        <a:rPr lang="en-GB" sz="788" u="none" strike="noStrike" cap="none" dirty="0" err="1">
                          <a:solidFill>
                            <a:schemeClr val="dk1"/>
                          </a:solidFill>
                        </a:rPr>
                        <a:t>tú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form)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different time frames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three tenses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Using </a:t>
                      </a:r>
                      <a:r>
                        <a:rPr lang="en-GB" sz="788" i="1" u="none" strike="noStrike" cap="none" dirty="0" err="1">
                          <a:solidFill>
                            <a:schemeClr val="dk1"/>
                          </a:solidFill>
                        </a:rPr>
                        <a:t>mejor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and </a:t>
                      </a:r>
                      <a:r>
                        <a:rPr lang="en-GB" sz="788" i="1" u="none" strike="noStrike" cap="none" dirty="0" err="1">
                          <a:solidFill>
                            <a:schemeClr val="dk1"/>
                          </a:solidFill>
                        </a:rPr>
                        <a:t>peor</a:t>
                      </a: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0" name="Google Shape;120;p16"/>
          <p:cNvGraphicFramePr/>
          <p:nvPr>
            <p:extLst>
              <p:ext uri="{D42A27DB-BD31-4B8C-83A1-F6EECF244321}">
                <p14:modId xmlns:p14="http://schemas.microsoft.com/office/powerpoint/2010/main" val="713540956"/>
              </p:ext>
            </p:extLst>
          </p:nvPr>
        </p:nvGraphicFramePr>
        <p:xfrm>
          <a:off x="3724275" y="3923270"/>
          <a:ext cx="1079200" cy="2823525"/>
        </p:xfrm>
        <a:graphic>
          <a:graphicData uri="http://schemas.openxmlformats.org/drawingml/2006/table">
            <a:tbl>
              <a:tblPr firstRow="1" bandRow="1">
                <a:noFill/>
                <a:tableStyleId>{FCED0335-960F-4FB6-A356-600132CBD7A7}</a:tableStyleId>
              </a:tblPr>
              <a:tblGrid>
                <a:gridCol w="107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Types of accommodation and preferences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Describing your house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Things you can do in your local area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Asking and giving directions to places in town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Giving opinions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Time expressions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88" u="none" strike="noStrike" cap="none" dirty="0">
                          <a:solidFill>
                            <a:schemeClr val="dk1"/>
                          </a:solidFill>
                        </a:rPr>
                        <a:t>High frequency words </a:t>
                      </a:r>
                      <a:endParaRPr sz="788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1" name="Google Shape;121;p16"/>
          <p:cNvSpPr/>
          <p:nvPr/>
        </p:nvSpPr>
        <p:spPr>
          <a:xfrm>
            <a:off x="1686561" y="713604"/>
            <a:ext cx="174919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Pillars of Progression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4">
                    <a:lumMod val="75000"/>
                  </a:schemeClr>
                </a:solidFill>
                <a:sym typeface="Arial"/>
              </a:rPr>
              <a:t>Spanish 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587211" y="3615493"/>
            <a:ext cx="8932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endParaRPr/>
          </a:p>
        </p:txBody>
      </p:sp>
      <p:sp>
        <p:nvSpPr>
          <p:cNvPr id="123" name="Google Shape;123;p16"/>
          <p:cNvSpPr txBox="1"/>
          <p:nvPr/>
        </p:nvSpPr>
        <p:spPr>
          <a:xfrm>
            <a:off x="2206956" y="3630882"/>
            <a:ext cx="89323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Grammar  </a:t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3853255" y="3653965"/>
            <a:ext cx="89323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Vocabulary   </a:t>
            </a:r>
            <a:endParaRPr/>
          </a:p>
        </p:txBody>
      </p:sp>
      <p:pic>
        <p:nvPicPr>
          <p:cNvPr id="14" name="Picture 13" descr="C:\Users\TPCA\AppData\Local\Microsoft\Windows\INetCache\Content.MSO\3253DB74.tmp">
            <a:extLst>
              <a:ext uri="{FF2B5EF4-FFF2-40B4-BE49-F238E27FC236}">
                <a16:creationId xmlns:a16="http://schemas.microsoft.com/office/drawing/2014/main" id="{549B6293-656C-416F-9C1E-EE3238CA5EC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6" y="338096"/>
            <a:ext cx="83312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8BDF9EC-CAFC-4691-BC54-1EA6C39F764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587212" y="2972286"/>
            <a:ext cx="3975264" cy="6124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4FA972-E19B-4AF5-A975-ECE86E96522C}"/>
              </a:ext>
            </a:extLst>
          </p:cNvPr>
          <p:cNvSpPr txBox="1"/>
          <p:nvPr/>
        </p:nvSpPr>
        <p:spPr>
          <a:xfrm>
            <a:off x="528638" y="6878994"/>
            <a:ext cx="4033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PSHE: Wellbeing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567EDF-B741-4F2E-9793-ABB739AE2688}"/>
              </a:ext>
            </a:extLst>
          </p:cNvPr>
          <p:cNvSpPr txBox="1"/>
          <p:nvPr/>
        </p:nvSpPr>
        <p:spPr>
          <a:xfrm>
            <a:off x="319088" y="7305158"/>
            <a:ext cx="4470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Laudato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: Lifestyles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871258-9AF0-4014-9FE8-AE2AA2F1CCD3}"/>
              </a:ext>
            </a:extLst>
          </p:cNvPr>
          <p:cNvSpPr txBox="1"/>
          <p:nvPr/>
        </p:nvSpPr>
        <p:spPr>
          <a:xfrm>
            <a:off x="123825" y="7701595"/>
            <a:ext cx="4857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Cultural Capital: Summer camps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472</Words>
  <Application>Microsoft Office PowerPoint</Application>
  <PresentationFormat>On-screen Show (16:9)</PresentationFormat>
  <Paragraphs>206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TPCA</dc:creator>
  <cp:lastModifiedBy>TPCA</cp:lastModifiedBy>
  <cp:revision>17</cp:revision>
  <dcterms:modified xsi:type="dcterms:W3CDTF">2024-07-17T21:54:32Z</dcterms:modified>
</cp:coreProperties>
</file>