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5143500" cy="91440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747775"/>
          </p15:clr>
        </p15:guide>
        <p15:guide id="2" pos="162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A9EB1C9-94E9-4FA3-AD24-B4C3065D93E8}">
  <a:tblStyle styleId="{1A9EB1C9-94E9-4FA3-AD24-B4C3065D93E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DFD"/>
          </a:solidFill>
        </a:fill>
      </a:tcStyle>
    </a:wholeTbl>
    <a:band1H>
      <a:tcTxStyle/>
      <a:tcStyle>
        <a:tcBdr/>
        <a:fill>
          <a:solidFill>
            <a:srgbClr val="CDD8F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8F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156" y="-614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5336" y="1323689"/>
            <a:ext cx="4792838" cy="3649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75331" y="5038444"/>
            <a:ext cx="4792838" cy="1409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75331" y="3823734"/>
            <a:ext cx="4792838" cy="1496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75331" y="791156"/>
            <a:ext cx="4792838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331" y="2048844"/>
            <a:ext cx="2249944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788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2"/>
          </p:nvPr>
        </p:nvSpPr>
        <p:spPr>
          <a:xfrm>
            <a:off x="2718225" y="2048844"/>
            <a:ext cx="2249944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788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75331" y="791156"/>
            <a:ext cx="4792838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175331" y="987733"/>
            <a:ext cx="1579500" cy="134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175331" y="2470400"/>
            <a:ext cx="1579500" cy="5652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75765" y="800267"/>
            <a:ext cx="3581888" cy="7272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/>
          <p:nvPr/>
        </p:nvSpPr>
        <p:spPr>
          <a:xfrm>
            <a:off x="2571750" y="-222"/>
            <a:ext cx="257175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51425" tIns="51425" rIns="51425" bIns="5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8"/>
              <a:buFont typeface="Arial"/>
              <a:buNone/>
            </a:pPr>
            <a:endParaRPr sz="7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49344" y="2192311"/>
            <a:ext cx="2275425" cy="26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ubTitle" idx="1"/>
          </p:nvPr>
        </p:nvSpPr>
        <p:spPr>
          <a:xfrm>
            <a:off x="149344" y="4983245"/>
            <a:ext cx="2275425" cy="219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2"/>
          </p:nvPr>
        </p:nvSpPr>
        <p:spPr>
          <a:xfrm>
            <a:off x="2778469" y="1287244"/>
            <a:ext cx="2158313" cy="6569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175331" y="7521022"/>
            <a:ext cx="3374325" cy="107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 hasCustomPrompt="1"/>
          </p:nvPr>
        </p:nvSpPr>
        <p:spPr>
          <a:xfrm>
            <a:off x="175331" y="1966444"/>
            <a:ext cx="4792838" cy="3490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9pPr>
          </a:lstStyle>
          <a:p>
            <a:r>
              <a:t>xx%</a:t>
            </a:r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5331" y="5603956"/>
            <a:ext cx="4792838" cy="2312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5331" y="791156"/>
            <a:ext cx="4792838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5331" y="2048844"/>
            <a:ext cx="4792838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2"/>
          <p:cNvPicPr preferRelativeResize="0"/>
          <p:nvPr/>
        </p:nvPicPr>
        <p:blipFill rotWithShape="1">
          <a:blip r:embed="rId3">
            <a:alphaModFix/>
          </a:blip>
          <a:srcRect b="7474"/>
          <a:stretch/>
        </p:blipFill>
        <p:spPr>
          <a:xfrm>
            <a:off x="85727" y="1418454"/>
            <a:ext cx="4972046" cy="6620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2"/>
          <p:cNvPicPr preferRelativeResize="0"/>
          <p:nvPr/>
        </p:nvPicPr>
        <p:blipFill rotWithShape="1">
          <a:blip r:embed="rId4">
            <a:alphaModFix/>
          </a:blip>
          <a:srcRect l="34260" t="17548" r="32963" b="14020"/>
          <a:stretch/>
        </p:blipFill>
        <p:spPr>
          <a:xfrm>
            <a:off x="4181474" y="171903"/>
            <a:ext cx="876299" cy="960463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2"/>
          <p:cNvSpPr txBox="1"/>
          <p:nvPr/>
        </p:nvSpPr>
        <p:spPr>
          <a:xfrm>
            <a:off x="1419225" y="252028"/>
            <a:ext cx="23050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 7 </a:t>
            </a:r>
            <a:endParaRPr/>
          </a:p>
        </p:txBody>
      </p:sp>
      <p:graphicFrame>
        <p:nvGraphicFramePr>
          <p:cNvPr id="54" name="Google Shape;54;p12"/>
          <p:cNvGraphicFramePr/>
          <p:nvPr>
            <p:extLst>
              <p:ext uri="{D42A27DB-BD31-4B8C-83A1-F6EECF244321}">
                <p14:modId xmlns:p14="http://schemas.microsoft.com/office/powerpoint/2010/main" val="2150332497"/>
              </p:ext>
            </p:extLst>
          </p:nvPr>
        </p:nvGraphicFramePr>
        <p:xfrm>
          <a:off x="401246" y="3923270"/>
          <a:ext cx="1044500" cy="2823525"/>
        </p:xfrm>
        <a:graphic>
          <a:graphicData uri="http://schemas.openxmlformats.org/drawingml/2006/table">
            <a:tbl>
              <a:tblPr firstRow="1" bandRow="1">
                <a:noFill/>
                <a:tableStyleId>{1A9EB1C9-94E9-4FA3-AD24-B4C3065D93E8}</a:tableStyleId>
              </a:tblPr>
              <a:tblGrid>
                <a:gridCol w="104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Vowels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 a/e/</a:t>
                      </a:r>
                      <a:r>
                        <a:rPr lang="en-GB" sz="1050" u="none" strike="noStrike" cap="none" dirty="0" err="1">
                          <a:solidFill>
                            <a:schemeClr val="dk1"/>
                          </a:solidFill>
                        </a:rPr>
                        <a:t>i</a:t>
                      </a: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/o/u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5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 h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5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Diphthongs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GB" sz="1050" u="none" strike="noStrike" cap="none" dirty="0" err="1">
                          <a:solidFill>
                            <a:schemeClr val="dk1"/>
                          </a:solidFill>
                        </a:rPr>
                        <a:t>ei</a:t>
                      </a: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/</a:t>
                      </a:r>
                      <a:r>
                        <a:rPr lang="en-GB" sz="1050" u="none" strike="noStrike" cap="none" dirty="0" err="1">
                          <a:solidFill>
                            <a:schemeClr val="dk1"/>
                          </a:solidFill>
                        </a:rPr>
                        <a:t>ei</a:t>
                      </a: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/</a:t>
                      </a:r>
                      <a:r>
                        <a:rPr lang="en-GB" sz="1050" u="none" strike="noStrike" cap="none" dirty="0" err="1">
                          <a:solidFill>
                            <a:schemeClr val="dk1"/>
                          </a:solidFill>
                        </a:rPr>
                        <a:t>eu</a:t>
                      </a: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/</a:t>
                      </a:r>
                      <a:r>
                        <a:rPr lang="en-GB" sz="1050" u="none" strike="noStrike" cap="none" dirty="0" err="1">
                          <a:solidFill>
                            <a:schemeClr val="dk1"/>
                          </a:solidFill>
                        </a:rPr>
                        <a:t>ue</a:t>
                      </a:r>
                      <a:endParaRPr lang="en-GB" sz="105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5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</a:rPr>
                        <a:t> j</a:t>
                      </a:r>
                      <a:endParaRPr sz="105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2"/>
          <p:cNvGraphicFramePr/>
          <p:nvPr>
            <p:extLst>
              <p:ext uri="{D42A27DB-BD31-4B8C-83A1-F6EECF244321}">
                <p14:modId xmlns:p14="http://schemas.microsoft.com/office/powerpoint/2010/main" val="1783973688"/>
              </p:ext>
            </p:extLst>
          </p:nvPr>
        </p:nvGraphicFramePr>
        <p:xfrm>
          <a:off x="2044700" y="3923270"/>
          <a:ext cx="1066650" cy="2823525"/>
        </p:xfrm>
        <a:graphic>
          <a:graphicData uri="http://schemas.openxmlformats.org/drawingml/2006/table">
            <a:tbl>
              <a:tblPr firstRow="1" bandRow="1">
                <a:noFill/>
                <a:tableStyleId>{1A9EB1C9-94E9-4FA3-AD24-B4C3065D93E8}</a:tableStyleId>
              </a:tblPr>
              <a:tblGrid>
                <a:gridCol w="106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u="none" strike="noStrike" cap="none" dirty="0">
                          <a:solidFill>
                            <a:schemeClr val="dk1"/>
                          </a:solidFill>
                        </a:rPr>
                        <a:t>Adjectives ending in a/o/e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8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u="none" strike="noStrike" cap="none" dirty="0">
                          <a:solidFill>
                            <a:schemeClr val="dk1"/>
                          </a:solidFill>
                        </a:rPr>
                        <a:t>Adjectival agreement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u="none" strike="noStrike" cap="none" dirty="0">
                          <a:solidFill>
                            <a:schemeClr val="dk1"/>
                          </a:solidFill>
                        </a:rPr>
                        <a:t>The indefinite article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8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u="none" strike="noStrike" cap="none" dirty="0">
                          <a:solidFill>
                            <a:schemeClr val="dk1"/>
                          </a:solidFill>
                        </a:rPr>
                        <a:t>Regular verbs </a:t>
                      </a:r>
                      <a:r>
                        <a:rPr lang="en-GB" sz="800" u="none" strike="noStrike" cap="none" dirty="0" err="1">
                          <a:solidFill>
                            <a:schemeClr val="dk1"/>
                          </a:solidFill>
                        </a:rPr>
                        <a:t>Hablar</a:t>
                      </a:r>
                      <a:r>
                        <a:rPr lang="en-GB" sz="800" u="none" strike="noStrike" cap="none" dirty="0">
                          <a:solidFill>
                            <a:schemeClr val="dk1"/>
                          </a:solidFill>
                        </a:rPr>
                        <a:t> and </a:t>
                      </a:r>
                      <a:r>
                        <a:rPr lang="en-GB" sz="800" u="none" strike="noStrike" cap="none" dirty="0" err="1">
                          <a:solidFill>
                            <a:schemeClr val="dk1"/>
                          </a:solidFill>
                        </a:rPr>
                        <a:t>Vivir</a:t>
                      </a:r>
                      <a:endParaRPr lang="en-GB" sz="8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8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u="none" strike="noStrike" cap="none" dirty="0">
                          <a:solidFill>
                            <a:schemeClr val="dk1"/>
                          </a:solidFill>
                        </a:rPr>
                        <a:t>Irregular verbs Ser and Tener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8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u="none" strike="noStrike" cap="none" dirty="0">
                          <a:solidFill>
                            <a:schemeClr val="dk1"/>
                          </a:solidFill>
                        </a:rPr>
                        <a:t>Negative sentences and questions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Google Shape;56;p12"/>
          <p:cNvGraphicFramePr/>
          <p:nvPr>
            <p:extLst>
              <p:ext uri="{D42A27DB-BD31-4B8C-83A1-F6EECF244321}">
                <p14:modId xmlns:p14="http://schemas.microsoft.com/office/powerpoint/2010/main" val="699684279"/>
              </p:ext>
            </p:extLst>
          </p:nvPr>
        </p:nvGraphicFramePr>
        <p:xfrm>
          <a:off x="372427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{1A9EB1C9-94E9-4FA3-AD24-B4C3065D93E8}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Greetings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Sports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Family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Personality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Numbers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Months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Pets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Colours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High frequency words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2"/>
          <p:cNvSpPr txBox="1"/>
          <p:nvPr/>
        </p:nvSpPr>
        <p:spPr>
          <a:xfrm>
            <a:off x="587211" y="3615493"/>
            <a:ext cx="8932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Phonics </a:t>
            </a:r>
            <a:endParaRPr/>
          </a:p>
        </p:txBody>
      </p:sp>
      <p:sp>
        <p:nvSpPr>
          <p:cNvPr id="58" name="Google Shape;58;p12"/>
          <p:cNvSpPr txBox="1"/>
          <p:nvPr/>
        </p:nvSpPr>
        <p:spPr>
          <a:xfrm>
            <a:off x="2206956" y="3630882"/>
            <a:ext cx="89323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Grammar  </a:t>
            </a:r>
            <a:endParaRPr/>
          </a:p>
        </p:txBody>
      </p:sp>
      <p:sp>
        <p:nvSpPr>
          <p:cNvPr id="59" name="Google Shape;59;p12"/>
          <p:cNvSpPr txBox="1"/>
          <p:nvPr/>
        </p:nvSpPr>
        <p:spPr>
          <a:xfrm>
            <a:off x="3853255" y="3653965"/>
            <a:ext cx="89323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Vocabulary   </a:t>
            </a:r>
            <a:endParaRPr/>
          </a:p>
        </p:txBody>
      </p:sp>
      <p:sp>
        <p:nvSpPr>
          <p:cNvPr id="61" name="Google Shape;61;p12"/>
          <p:cNvSpPr/>
          <p:nvPr/>
        </p:nvSpPr>
        <p:spPr>
          <a:xfrm>
            <a:off x="1697150" y="622300"/>
            <a:ext cx="1749197" cy="79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Pillars of Progression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Spanish</a:t>
            </a:r>
            <a:endParaRPr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4" name="Picture 13" descr="C:\Users\TPCA\AppData\Local\Microsoft\Windows\INetCache\Content.MSO\3253DB74.tmp">
            <a:extLst>
              <a:ext uri="{FF2B5EF4-FFF2-40B4-BE49-F238E27FC236}">
                <a16:creationId xmlns:a16="http://schemas.microsoft.com/office/drawing/2014/main" id="{955ADAC6-DC8D-41C3-91E8-F102AEB0572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04" y="269875"/>
            <a:ext cx="83312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B6CBF44-5974-49EB-8B09-91DB6ACEA8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493" y="3010760"/>
            <a:ext cx="4097107" cy="5739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D4EE31D-72F5-47B4-A915-9060535AD508}"/>
              </a:ext>
            </a:extLst>
          </p:cNvPr>
          <p:cNvSpPr txBox="1"/>
          <p:nvPr/>
        </p:nvSpPr>
        <p:spPr>
          <a:xfrm>
            <a:off x="542925" y="6882747"/>
            <a:ext cx="4048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PSHE: Study skills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7A579A-1A12-40EB-93F5-EF8D184FEA46}"/>
              </a:ext>
            </a:extLst>
          </p:cNvPr>
          <p:cNvSpPr txBox="1"/>
          <p:nvPr/>
        </p:nvSpPr>
        <p:spPr>
          <a:xfrm>
            <a:off x="338138" y="7307034"/>
            <a:ext cx="440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Laudato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: Endangered animals/care for animals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6FB022-FE4D-4B37-988A-DCA6F4D282B3}"/>
              </a:ext>
            </a:extLst>
          </p:cNvPr>
          <p:cNvSpPr txBox="1"/>
          <p:nvPr/>
        </p:nvSpPr>
        <p:spPr>
          <a:xfrm>
            <a:off x="133351" y="7731323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Cultural capital: Time capsule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3"/>
          <p:cNvPicPr preferRelativeResize="0"/>
          <p:nvPr/>
        </p:nvPicPr>
        <p:blipFill rotWithShape="1">
          <a:blip r:embed="rId3">
            <a:alphaModFix/>
          </a:blip>
          <a:srcRect b="7474"/>
          <a:stretch/>
        </p:blipFill>
        <p:spPr>
          <a:xfrm>
            <a:off x="85727" y="1418454"/>
            <a:ext cx="4972046" cy="6620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 rotWithShape="1">
          <a:blip r:embed="rId4">
            <a:alphaModFix/>
          </a:blip>
          <a:srcRect l="34260" t="17548" r="32963" b="14020"/>
          <a:stretch/>
        </p:blipFill>
        <p:spPr>
          <a:xfrm>
            <a:off x="4181474" y="171903"/>
            <a:ext cx="876299" cy="960463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1419225" y="252028"/>
            <a:ext cx="23050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 7 </a:t>
            </a:r>
            <a:endParaRPr dirty="0"/>
          </a:p>
        </p:txBody>
      </p:sp>
      <p:graphicFrame>
        <p:nvGraphicFramePr>
          <p:cNvPr id="70" name="Google Shape;70;p13"/>
          <p:cNvGraphicFramePr/>
          <p:nvPr>
            <p:extLst>
              <p:ext uri="{D42A27DB-BD31-4B8C-83A1-F6EECF244321}">
                <p14:modId xmlns:p14="http://schemas.microsoft.com/office/powerpoint/2010/main" val="4179707560"/>
              </p:ext>
            </p:extLst>
          </p:nvPr>
        </p:nvGraphicFramePr>
        <p:xfrm>
          <a:off x="40124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{1A9EB1C9-94E9-4FA3-AD24-B4C3065D93E8}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que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</a:t>
                      </a:r>
                      <a:endParaRPr lang="en-GB" sz="11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110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ll</a:t>
                      </a:r>
                      <a:endParaRPr lang="en-GB" sz="11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110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</a:t>
                      </a:r>
                      <a:endParaRPr lang="en-GB" sz="11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gi</a:t>
                      </a:r>
                      <a:endParaRPr lang="en-GB" sz="11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Google Shape;71;p13"/>
          <p:cNvGraphicFramePr/>
          <p:nvPr>
            <p:extLst>
              <p:ext uri="{D42A27DB-BD31-4B8C-83A1-F6EECF244321}">
                <p14:modId xmlns:p14="http://schemas.microsoft.com/office/powerpoint/2010/main" val="1100405637"/>
              </p:ext>
            </p:extLst>
          </p:nvPr>
        </p:nvGraphicFramePr>
        <p:xfrm>
          <a:off x="2032150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{1A9EB1C9-94E9-4FA3-AD24-B4C3065D93E8}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The present tense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Infinitive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vers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–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ar,er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or-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ir</a:t>
                      </a: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Stem changing verbs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Important irregular verb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Hacer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Verbs with the infinitive </a:t>
                      </a: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Google Shape;72;p13"/>
          <p:cNvGraphicFramePr/>
          <p:nvPr>
            <p:extLst>
              <p:ext uri="{D42A27DB-BD31-4B8C-83A1-F6EECF244321}">
                <p14:modId xmlns:p14="http://schemas.microsoft.com/office/powerpoint/2010/main" val="1013138124"/>
              </p:ext>
            </p:extLst>
          </p:nvPr>
        </p:nvGraphicFramePr>
        <p:xfrm>
          <a:off x="372427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{1A9EB1C9-94E9-4FA3-AD24-B4C3065D93E8}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Spare time activities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Expressions of frequency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The weather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Sports and activities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Days of the week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Question words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High frequency words  </a:t>
                      </a: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" name="Google Shape;73;p13"/>
          <p:cNvSpPr txBox="1"/>
          <p:nvPr/>
        </p:nvSpPr>
        <p:spPr>
          <a:xfrm>
            <a:off x="587211" y="3615493"/>
            <a:ext cx="8932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Phonics </a:t>
            </a: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2206956" y="3630882"/>
            <a:ext cx="89323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Grammar  </a:t>
            </a: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3853255" y="3653965"/>
            <a:ext cx="89323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Vocabulary   </a:t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1697150" y="673100"/>
            <a:ext cx="1749197" cy="745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Pillars of Progression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sym typeface="Arial"/>
              </a:rPr>
              <a:t>panish</a:t>
            </a:r>
            <a:endParaRPr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4" name="Picture 13" descr="C:\Users\TPCA\AppData\Local\Microsoft\Windows\INetCache\Content.MSO\3253DB74.tmp">
            <a:extLst>
              <a:ext uri="{FF2B5EF4-FFF2-40B4-BE49-F238E27FC236}">
                <a16:creationId xmlns:a16="http://schemas.microsoft.com/office/drawing/2014/main" id="{CCC7B373-B895-4F9D-B569-E627E11D8A2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43" y="320675"/>
            <a:ext cx="83312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DCCC78-F469-42DB-91F1-4561E4DC7AF0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587211" y="3086100"/>
            <a:ext cx="3946689" cy="5140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EC3A32D-6B50-41CA-B8F3-0E115163BDBC}"/>
              </a:ext>
            </a:extLst>
          </p:cNvPr>
          <p:cNvSpPr txBox="1"/>
          <p:nvPr/>
        </p:nvSpPr>
        <p:spPr>
          <a:xfrm>
            <a:off x="547689" y="6878994"/>
            <a:ext cx="4024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PSHE: Religious celebrations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AD5E40-9BBD-468A-B334-52C4DA15F9D7}"/>
              </a:ext>
            </a:extLst>
          </p:cNvPr>
          <p:cNvSpPr txBox="1"/>
          <p:nvPr/>
        </p:nvSpPr>
        <p:spPr>
          <a:xfrm>
            <a:off x="338139" y="7305158"/>
            <a:ext cx="440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Laudato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: Celebrating Christmas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6BF660-E27F-4DF3-8AFC-9A9F58F95B13}"/>
              </a:ext>
            </a:extLst>
          </p:cNvPr>
          <p:cNvSpPr txBox="1"/>
          <p:nvPr/>
        </p:nvSpPr>
        <p:spPr>
          <a:xfrm>
            <a:off x="134015" y="7725546"/>
            <a:ext cx="45898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Cultural capital: Christmas in Spain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4"/>
          <p:cNvPicPr preferRelativeResize="0"/>
          <p:nvPr/>
        </p:nvPicPr>
        <p:blipFill rotWithShape="1">
          <a:blip r:embed="rId3">
            <a:alphaModFix/>
          </a:blip>
          <a:srcRect b="7474"/>
          <a:stretch/>
        </p:blipFill>
        <p:spPr>
          <a:xfrm>
            <a:off x="85727" y="1418454"/>
            <a:ext cx="4972046" cy="6620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 rotWithShape="1">
          <a:blip r:embed="rId4">
            <a:alphaModFix/>
          </a:blip>
          <a:srcRect l="34260" t="17548" r="32963" b="14020"/>
          <a:stretch/>
        </p:blipFill>
        <p:spPr>
          <a:xfrm>
            <a:off x="4181474" y="171903"/>
            <a:ext cx="876299" cy="96046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4"/>
          <p:cNvSpPr txBox="1"/>
          <p:nvPr/>
        </p:nvSpPr>
        <p:spPr>
          <a:xfrm>
            <a:off x="1419225" y="252028"/>
            <a:ext cx="23050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 7 </a:t>
            </a:r>
            <a:endParaRPr/>
          </a:p>
        </p:txBody>
      </p:sp>
      <p:graphicFrame>
        <p:nvGraphicFramePr>
          <p:cNvPr id="86" name="Google Shape;86;p14"/>
          <p:cNvGraphicFramePr/>
          <p:nvPr>
            <p:extLst>
              <p:ext uri="{D42A27DB-BD31-4B8C-83A1-F6EECF244321}">
                <p14:modId xmlns:p14="http://schemas.microsoft.com/office/powerpoint/2010/main" val="365213469"/>
              </p:ext>
            </p:extLst>
          </p:nvPr>
        </p:nvGraphicFramePr>
        <p:xfrm>
          <a:off x="40124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{1A9EB1C9-94E9-4FA3-AD24-B4C3065D93E8}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j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1100" b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</a:t>
                      </a:r>
                      <a:endParaRPr lang="en-GB" sz="1100" b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gi</a:t>
                      </a:r>
                      <a:endParaRPr lang="en-GB" sz="1100" b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Accented vowels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á/é/í/ó/ú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1100" b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</a:t>
                      </a:r>
                      <a:endParaRPr lang="en-GB" sz="1100" b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7" name="Google Shape;87;p14"/>
          <p:cNvGraphicFramePr/>
          <p:nvPr>
            <p:extLst>
              <p:ext uri="{D42A27DB-BD31-4B8C-83A1-F6EECF244321}">
                <p14:modId xmlns:p14="http://schemas.microsoft.com/office/powerpoint/2010/main" val="3910558583"/>
              </p:ext>
            </p:extLst>
          </p:nvPr>
        </p:nvGraphicFramePr>
        <p:xfrm>
          <a:off x="2032150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{1A9EB1C9-94E9-4FA3-AD24-B4C3065D93E8}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Present tense verbs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-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ar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,-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er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and –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ir</a:t>
                      </a: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me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gusta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/me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gustan</a:t>
                      </a: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The definite and indefinite articles a/some/the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Adjective endings</a:t>
                      </a: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8" name="Google Shape;88;p14"/>
          <p:cNvGraphicFramePr/>
          <p:nvPr>
            <p:extLst>
              <p:ext uri="{D42A27DB-BD31-4B8C-83A1-F6EECF244321}">
                <p14:modId xmlns:p14="http://schemas.microsoft.com/office/powerpoint/2010/main" val="2403976747"/>
              </p:ext>
            </p:extLst>
          </p:nvPr>
        </p:nvGraphicFramePr>
        <p:xfrm>
          <a:off x="372427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{1A9EB1C9-94E9-4FA3-AD24-B4C3065D93E8}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School subjects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Opinions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schools amenities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Snack food and drink 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Expressions of time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High frequency words </a:t>
                      </a: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9" name="Google Shape;89;p14"/>
          <p:cNvSpPr/>
          <p:nvPr/>
        </p:nvSpPr>
        <p:spPr>
          <a:xfrm>
            <a:off x="1480444" y="635000"/>
            <a:ext cx="1885056" cy="722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Pillars of Progression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Spanish</a:t>
            </a:r>
            <a:endParaRPr lang="en-GB" sz="1400" b="1" i="0" u="none" strike="noStrike" cap="none" dirty="0">
              <a:solidFill>
                <a:schemeClr val="accent4">
                  <a:lumMod val="75000"/>
                </a:schemeClr>
              </a:solidFill>
              <a:sym typeface="Arial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587211" y="3615493"/>
            <a:ext cx="8932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Phonics </a:t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>
            <a:off x="2206956" y="3630882"/>
            <a:ext cx="89323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Grammar  </a:t>
            </a:r>
            <a:endParaRPr/>
          </a:p>
        </p:txBody>
      </p:sp>
      <p:sp>
        <p:nvSpPr>
          <p:cNvPr id="92" name="Google Shape;92;p14"/>
          <p:cNvSpPr txBox="1"/>
          <p:nvPr/>
        </p:nvSpPr>
        <p:spPr>
          <a:xfrm>
            <a:off x="3853255" y="3653965"/>
            <a:ext cx="89323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Vocabulary   </a:t>
            </a:r>
            <a:endParaRPr/>
          </a:p>
        </p:txBody>
      </p:sp>
      <p:pic>
        <p:nvPicPr>
          <p:cNvPr id="14" name="Picture 13" descr="C:\Users\TPCA\AppData\Local\Microsoft\Windows\INetCache\Content.MSO\3253DB74.tmp">
            <a:extLst>
              <a:ext uri="{FF2B5EF4-FFF2-40B4-BE49-F238E27FC236}">
                <a16:creationId xmlns:a16="http://schemas.microsoft.com/office/drawing/2014/main" id="{C31B645D-A876-430E-BE78-441EB626201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10" y="427516"/>
            <a:ext cx="83312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E885A89-84A3-459E-A1F8-77446B37B1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211" y="3010759"/>
            <a:ext cx="4048289" cy="5893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F19293-8BB1-45BE-8FE0-EB3C4C7C14A8}"/>
              </a:ext>
            </a:extLst>
          </p:cNvPr>
          <p:cNvSpPr txBox="1"/>
          <p:nvPr/>
        </p:nvSpPr>
        <p:spPr>
          <a:xfrm>
            <a:off x="490538" y="6878994"/>
            <a:ext cx="4095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PSHE: Community and responsibility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145CE4-D993-4C26-8AE4-CA0C0D8727A4}"/>
              </a:ext>
            </a:extLst>
          </p:cNvPr>
          <p:cNvSpPr txBox="1"/>
          <p:nvPr/>
        </p:nvSpPr>
        <p:spPr>
          <a:xfrm>
            <a:off x="347663" y="7305158"/>
            <a:ext cx="4455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Laudato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: Right to education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2C42F-8901-4D93-B7F7-EA04FBA0FFFB}"/>
              </a:ext>
            </a:extLst>
          </p:cNvPr>
          <p:cNvSpPr txBox="1"/>
          <p:nvPr/>
        </p:nvSpPr>
        <p:spPr>
          <a:xfrm>
            <a:off x="85727" y="7725546"/>
            <a:ext cx="4924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Cultural Capital: School in Guatemala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/>
          </a:blip>
          <a:srcRect b="7474"/>
          <a:stretch/>
        </p:blipFill>
        <p:spPr>
          <a:xfrm>
            <a:off x="85727" y="1418454"/>
            <a:ext cx="4972046" cy="6620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4">
            <a:alphaModFix/>
          </a:blip>
          <a:srcRect l="34260" t="17548" r="32963" b="14020"/>
          <a:stretch/>
        </p:blipFill>
        <p:spPr>
          <a:xfrm>
            <a:off x="4181474" y="171903"/>
            <a:ext cx="876299" cy="960463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 txBox="1"/>
          <p:nvPr/>
        </p:nvSpPr>
        <p:spPr>
          <a:xfrm>
            <a:off x="1419225" y="252028"/>
            <a:ext cx="23050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 7 </a:t>
            </a:r>
            <a:endParaRPr/>
          </a:p>
        </p:txBody>
      </p:sp>
      <p:graphicFrame>
        <p:nvGraphicFramePr>
          <p:cNvPr id="102" name="Google Shape;102;p15"/>
          <p:cNvGraphicFramePr/>
          <p:nvPr>
            <p:extLst>
              <p:ext uri="{D42A27DB-BD31-4B8C-83A1-F6EECF244321}">
                <p14:modId xmlns:p14="http://schemas.microsoft.com/office/powerpoint/2010/main" val="516762782"/>
              </p:ext>
            </p:extLst>
          </p:nvPr>
        </p:nvGraphicFramePr>
        <p:xfrm>
          <a:off x="40124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{1A9EB1C9-94E9-4FA3-AD24-B4C3065D93E8}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Soft/simple 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Hard rolled 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que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 qui</a:t>
                      </a: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3" name="Google Shape;103;p15"/>
          <p:cNvGraphicFramePr/>
          <p:nvPr>
            <p:extLst>
              <p:ext uri="{D42A27DB-BD31-4B8C-83A1-F6EECF244321}">
                <p14:modId xmlns:p14="http://schemas.microsoft.com/office/powerpoint/2010/main" val="1450080540"/>
              </p:ext>
            </p:extLst>
          </p:nvPr>
        </p:nvGraphicFramePr>
        <p:xfrm>
          <a:off x="2032150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{1A9EB1C9-94E9-4FA3-AD24-B4C3065D93E8}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Possessive adjectives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Adjective endings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verbTener</a:t>
                      </a: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Verbs in the third person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Ser and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Estar</a:t>
                      </a: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4" name="Google Shape;104;p15"/>
          <p:cNvGraphicFramePr/>
          <p:nvPr>
            <p:extLst>
              <p:ext uri="{D42A27DB-BD31-4B8C-83A1-F6EECF244321}">
                <p14:modId xmlns:p14="http://schemas.microsoft.com/office/powerpoint/2010/main" val="4032233050"/>
              </p:ext>
            </p:extLst>
          </p:nvPr>
        </p:nvGraphicFramePr>
        <p:xfrm>
          <a:off x="3724275" y="3923271"/>
          <a:ext cx="1079200" cy="2731529"/>
        </p:xfrm>
        <a:graphic>
          <a:graphicData uri="http://schemas.openxmlformats.org/drawingml/2006/table">
            <a:tbl>
              <a:tblPr firstRow="1" bandRow="1">
                <a:noFill/>
                <a:tableStyleId>{1A9EB1C9-94E9-4FA3-AD24-B4C3065D93E8}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152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Family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Numbers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Physical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description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Words to describe location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High frequency words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dirty="0"/>
                        <a:t>h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High frequency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5" name="Google Shape;105;p15"/>
          <p:cNvSpPr/>
          <p:nvPr/>
        </p:nvSpPr>
        <p:spPr>
          <a:xfrm>
            <a:off x="1686561" y="673101"/>
            <a:ext cx="1749197" cy="67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sym typeface="Arial"/>
              </a:rPr>
              <a:t>Pillars of Progression</a:t>
            </a:r>
            <a:endParaRPr dirty="0">
              <a:solidFill>
                <a:schemeClr val="accent4">
                  <a:lumMod val="75000"/>
                </a:schemeClr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sym typeface="Arial"/>
              </a:rPr>
              <a:t>Spanish </a:t>
            </a:r>
            <a:endParaRPr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587211" y="3615493"/>
            <a:ext cx="8932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Phonics </a:t>
            </a:r>
            <a:endParaRPr/>
          </a:p>
        </p:txBody>
      </p:sp>
      <p:sp>
        <p:nvSpPr>
          <p:cNvPr id="107" name="Google Shape;107;p15"/>
          <p:cNvSpPr txBox="1"/>
          <p:nvPr/>
        </p:nvSpPr>
        <p:spPr>
          <a:xfrm>
            <a:off x="2206956" y="3630882"/>
            <a:ext cx="89323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Grammar  </a:t>
            </a:r>
            <a:endParaRPr/>
          </a:p>
        </p:txBody>
      </p:sp>
      <p:sp>
        <p:nvSpPr>
          <p:cNvPr id="108" name="Google Shape;108;p15"/>
          <p:cNvSpPr txBox="1"/>
          <p:nvPr/>
        </p:nvSpPr>
        <p:spPr>
          <a:xfrm>
            <a:off x="3853255" y="3653965"/>
            <a:ext cx="89323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Vocabulary   </a:t>
            </a:r>
            <a:endParaRPr/>
          </a:p>
        </p:txBody>
      </p:sp>
      <p:pic>
        <p:nvPicPr>
          <p:cNvPr id="14" name="Picture 13" descr="C:\Users\TPCA\AppData\Local\Microsoft\Windows\INetCache\Content.MSO\3253DB74.tmp">
            <a:extLst>
              <a:ext uri="{FF2B5EF4-FFF2-40B4-BE49-F238E27FC236}">
                <a16:creationId xmlns:a16="http://schemas.microsoft.com/office/drawing/2014/main" id="{582E8C18-CF05-401D-BB83-6E583C6C3EE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49" y="299709"/>
            <a:ext cx="83312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715BAAA-34EE-4F83-9DA7-0A0F4D03654C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587210" y="3010759"/>
            <a:ext cx="3946689" cy="58934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F1251E5-6CF7-4FDB-AC2C-AA972031B4EF}"/>
              </a:ext>
            </a:extLst>
          </p:cNvPr>
          <p:cNvSpPr txBox="1"/>
          <p:nvPr/>
        </p:nvSpPr>
        <p:spPr>
          <a:xfrm>
            <a:off x="519113" y="6878994"/>
            <a:ext cx="4101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PSHE: Relationships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3E585B-2190-4FA9-976B-B897603E8CD1}"/>
              </a:ext>
            </a:extLst>
          </p:cNvPr>
          <p:cNvSpPr txBox="1"/>
          <p:nvPr/>
        </p:nvSpPr>
        <p:spPr>
          <a:xfrm>
            <a:off x="314326" y="7305158"/>
            <a:ext cx="4432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Laudato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: Family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8F2A84-6771-4B73-AD36-C7DABC38A91D}"/>
              </a:ext>
            </a:extLst>
          </p:cNvPr>
          <p:cNvSpPr txBox="1"/>
          <p:nvPr/>
        </p:nvSpPr>
        <p:spPr>
          <a:xfrm>
            <a:off x="85727" y="7705466"/>
            <a:ext cx="4914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Cultural  Capital: Carnival in Cadiz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6"/>
          <p:cNvPicPr preferRelativeResize="0"/>
          <p:nvPr/>
        </p:nvPicPr>
        <p:blipFill rotWithShape="1">
          <a:blip r:embed="rId3">
            <a:alphaModFix/>
          </a:blip>
          <a:srcRect b="7474"/>
          <a:stretch/>
        </p:blipFill>
        <p:spPr>
          <a:xfrm>
            <a:off x="85727" y="1418454"/>
            <a:ext cx="4972046" cy="6620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6"/>
          <p:cNvPicPr preferRelativeResize="0"/>
          <p:nvPr/>
        </p:nvPicPr>
        <p:blipFill rotWithShape="1">
          <a:blip r:embed="rId4">
            <a:alphaModFix/>
          </a:blip>
          <a:srcRect l="34260" t="17548" r="32963" b="14020"/>
          <a:stretch/>
        </p:blipFill>
        <p:spPr>
          <a:xfrm>
            <a:off x="4181474" y="171903"/>
            <a:ext cx="876299" cy="960463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6"/>
          <p:cNvSpPr txBox="1"/>
          <p:nvPr/>
        </p:nvSpPr>
        <p:spPr>
          <a:xfrm>
            <a:off x="1419225" y="252028"/>
            <a:ext cx="23050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 7 </a:t>
            </a:r>
            <a:endParaRPr/>
          </a:p>
        </p:txBody>
      </p:sp>
      <p:graphicFrame>
        <p:nvGraphicFramePr>
          <p:cNvPr id="118" name="Google Shape;118;p16"/>
          <p:cNvGraphicFramePr/>
          <p:nvPr>
            <p:extLst>
              <p:ext uri="{D42A27DB-BD31-4B8C-83A1-F6EECF244321}">
                <p14:modId xmlns:p14="http://schemas.microsoft.com/office/powerpoint/2010/main" val="1077191070"/>
              </p:ext>
            </p:extLst>
          </p:nvPr>
        </p:nvGraphicFramePr>
        <p:xfrm>
          <a:off x="40124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{1A9EB1C9-94E9-4FA3-AD24-B4C3065D93E8}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Cognates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v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Stressed /non-stressed syllables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788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ia</a:t>
                      </a: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/</a:t>
                      </a:r>
                      <a:r>
                        <a:rPr lang="en-GB" sz="788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ía</a:t>
                      </a: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788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io</a:t>
                      </a: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/</a:t>
                      </a:r>
                      <a:r>
                        <a:rPr lang="en-GB" sz="788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ió</a:t>
                      </a:r>
                      <a:endParaRPr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9" name="Google Shape;119;p16"/>
          <p:cNvGraphicFramePr/>
          <p:nvPr>
            <p:extLst>
              <p:ext uri="{D42A27DB-BD31-4B8C-83A1-F6EECF244321}">
                <p14:modId xmlns:p14="http://schemas.microsoft.com/office/powerpoint/2010/main" val="593618784"/>
              </p:ext>
            </p:extLst>
          </p:nvPr>
        </p:nvGraphicFramePr>
        <p:xfrm>
          <a:off x="2032150" y="3923270"/>
          <a:ext cx="1117450" cy="2823525"/>
        </p:xfrm>
        <a:graphic>
          <a:graphicData uri="http://schemas.openxmlformats.org/drawingml/2006/table">
            <a:tbl>
              <a:tblPr firstRow="1" bandRow="1">
                <a:noFill/>
                <a:tableStyleId>{1A9EB1C9-94E9-4FA3-AD24-B4C3065D93E8}</a:tableStyleId>
              </a:tblPr>
              <a:tblGrid>
                <a:gridCol w="111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“</a:t>
                      </a:r>
                      <a:r>
                        <a:rPr lang="en-GB" sz="770" u="none" strike="noStrike" cap="none" dirty="0">
                          <a:solidFill>
                            <a:schemeClr val="dk1"/>
                          </a:solidFill>
                        </a:rPr>
                        <a:t>a”/”some”/”many”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7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Verb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ir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Verb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querer</a:t>
                      </a: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Near future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Using two tense together </a:t>
                      </a: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0" name="Google Shape;120;p16"/>
          <p:cNvGraphicFramePr/>
          <p:nvPr>
            <p:extLst>
              <p:ext uri="{D42A27DB-BD31-4B8C-83A1-F6EECF244321}">
                <p14:modId xmlns:p14="http://schemas.microsoft.com/office/powerpoint/2010/main" val="571248268"/>
              </p:ext>
            </p:extLst>
          </p:nvPr>
        </p:nvGraphicFramePr>
        <p:xfrm>
          <a:off x="372427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{1A9EB1C9-94E9-4FA3-AD24-B4C3065D93E8}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Describing your Town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Telling the time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Café food and drink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activities to do in local area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Sequencers 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1" name="Google Shape;121;p16"/>
          <p:cNvSpPr/>
          <p:nvPr/>
        </p:nvSpPr>
        <p:spPr>
          <a:xfrm>
            <a:off x="1686561" y="673100"/>
            <a:ext cx="1749197" cy="671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Pillars of Progression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sym typeface="Arial"/>
              </a:rPr>
              <a:t>Spanish</a:t>
            </a:r>
            <a:endParaRPr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2" name="Google Shape;122;p16"/>
          <p:cNvSpPr txBox="1"/>
          <p:nvPr/>
        </p:nvSpPr>
        <p:spPr>
          <a:xfrm>
            <a:off x="587211" y="3615493"/>
            <a:ext cx="8932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Phonics </a:t>
            </a:r>
            <a:endParaRPr/>
          </a:p>
        </p:txBody>
      </p:sp>
      <p:sp>
        <p:nvSpPr>
          <p:cNvPr id="123" name="Google Shape;123;p16"/>
          <p:cNvSpPr txBox="1"/>
          <p:nvPr/>
        </p:nvSpPr>
        <p:spPr>
          <a:xfrm>
            <a:off x="2206956" y="3630882"/>
            <a:ext cx="89323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Grammar  </a:t>
            </a:r>
            <a:endParaRPr/>
          </a:p>
        </p:txBody>
      </p:sp>
      <p:sp>
        <p:nvSpPr>
          <p:cNvPr id="124" name="Google Shape;124;p16"/>
          <p:cNvSpPr txBox="1"/>
          <p:nvPr/>
        </p:nvSpPr>
        <p:spPr>
          <a:xfrm>
            <a:off x="3853255" y="3653965"/>
            <a:ext cx="89323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Vocabulary   </a:t>
            </a:r>
            <a:endParaRPr/>
          </a:p>
        </p:txBody>
      </p:sp>
      <p:pic>
        <p:nvPicPr>
          <p:cNvPr id="14" name="Picture 13" descr="C:\Users\TPCA\AppData\Local\Microsoft\Windows\INetCache\Content.MSO\3253DB74.tmp">
            <a:extLst>
              <a:ext uri="{FF2B5EF4-FFF2-40B4-BE49-F238E27FC236}">
                <a16:creationId xmlns:a16="http://schemas.microsoft.com/office/drawing/2014/main" id="{5B56E8CA-0B4A-4B7A-8AC0-8F8E8B0F6DC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88" y="361950"/>
            <a:ext cx="83312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5163C2-4D86-4179-88E8-9C0292A2B06C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587211" y="3010759"/>
            <a:ext cx="3969078" cy="5309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DD4D7A3-A9E3-4363-A785-C1D68877A8B7}"/>
              </a:ext>
            </a:extLst>
          </p:cNvPr>
          <p:cNvSpPr txBox="1"/>
          <p:nvPr/>
        </p:nvSpPr>
        <p:spPr>
          <a:xfrm>
            <a:off x="542925" y="6878994"/>
            <a:ext cx="4071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PSHE: Local area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8EE3DA-826B-4D98-ABE4-D4C5062EAD24}"/>
              </a:ext>
            </a:extLst>
          </p:cNvPr>
          <p:cNvSpPr txBox="1"/>
          <p:nvPr/>
        </p:nvSpPr>
        <p:spPr>
          <a:xfrm>
            <a:off x="352425" y="7305158"/>
            <a:ext cx="4394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Laudato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: Community engagement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1EF5E4-2767-434B-86C4-839F00B7ACF7}"/>
              </a:ext>
            </a:extLst>
          </p:cNvPr>
          <p:cNvSpPr txBox="1"/>
          <p:nvPr/>
        </p:nvSpPr>
        <p:spPr>
          <a:xfrm>
            <a:off x="133350" y="7686754"/>
            <a:ext cx="4872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Cultural Capital: Spanish festivals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396</Words>
  <Application>Microsoft Office PowerPoint</Application>
  <PresentationFormat>On-screen Show (16:9)</PresentationFormat>
  <Paragraphs>205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NLourenco</dc:creator>
  <cp:lastModifiedBy>TPCA</cp:lastModifiedBy>
  <cp:revision>17</cp:revision>
  <dcterms:modified xsi:type="dcterms:W3CDTF">2024-07-17T22:36:26Z</dcterms:modified>
</cp:coreProperties>
</file>