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omfortaa"/>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mfortaa-regular.fntdata"/><Relationship Id="rId14" Type="http://schemas.openxmlformats.org/officeDocument/2006/relationships/slide" Target="slides/slide9.xml"/><Relationship Id="rId16"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66da4e7e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66da4e7e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5d7ba5a8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05d7ba5a8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066da4e7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066da4e7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066da4e7e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066da4e7e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066da4e7e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066da4e7e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66da4e7e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66da4e7e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66da4e7e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66da4e7e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66da4e7e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066da4e7e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lKqDUtby9zU"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M2y5v2h19qo"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50225" y="183725"/>
            <a:ext cx="8520600" cy="1292100"/>
          </a:xfrm>
          <a:prstGeom prst="rect">
            <a:avLst/>
          </a:prstGeom>
          <a:ln cap="flat" cmpd="sng" w="28575">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lang="en-GB"/>
              <a:t>Black History Month</a:t>
            </a:r>
            <a:endParaRPr/>
          </a:p>
        </p:txBody>
      </p:sp>
      <p:sp>
        <p:nvSpPr>
          <p:cNvPr id="55" name="Google Shape;55;p13"/>
          <p:cNvSpPr txBox="1"/>
          <p:nvPr>
            <p:ph idx="1" type="subTitle"/>
          </p:nvPr>
        </p:nvSpPr>
        <p:spPr>
          <a:xfrm>
            <a:off x="311700" y="2571750"/>
            <a:ext cx="3942300" cy="10551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GB">
                <a:solidFill>
                  <a:schemeClr val="dk1"/>
                </a:solidFill>
              </a:rPr>
              <a:t>Simon of Cyrene</a:t>
            </a:r>
            <a:endParaRPr>
              <a:solidFill>
                <a:schemeClr val="dk1"/>
              </a:solidFill>
            </a:endParaRPr>
          </a:p>
        </p:txBody>
      </p:sp>
      <p:pic>
        <p:nvPicPr>
          <p:cNvPr id="56" name="Google Shape;56;p13"/>
          <p:cNvPicPr preferRelativeResize="0"/>
          <p:nvPr/>
        </p:nvPicPr>
        <p:blipFill>
          <a:blip r:embed="rId3">
            <a:alphaModFix/>
          </a:blip>
          <a:stretch>
            <a:fillRect/>
          </a:stretch>
        </p:blipFill>
        <p:spPr>
          <a:xfrm>
            <a:off x="6764700" y="1780625"/>
            <a:ext cx="2379290" cy="3362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0" y="121050"/>
            <a:ext cx="8520600" cy="792600"/>
          </a:xfrm>
          <a:prstGeom prst="rect">
            <a:avLst/>
          </a:prstGeom>
          <a:ln cap="flat" cmpd="sng" w="28575">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800">
                <a:latin typeface="Comfortaa"/>
                <a:ea typeface="Comfortaa"/>
                <a:cs typeface="Comfortaa"/>
                <a:sym typeface="Comfortaa"/>
              </a:rPr>
              <a:t>The significance of Simon of Cyrene</a:t>
            </a:r>
            <a:endParaRPr>
              <a:latin typeface="Comfortaa"/>
              <a:ea typeface="Comfortaa"/>
              <a:cs typeface="Comfortaa"/>
              <a:sym typeface="Comfortaa"/>
            </a:endParaRPr>
          </a:p>
        </p:txBody>
      </p:sp>
      <p:sp>
        <p:nvSpPr>
          <p:cNvPr id="62" name="Google Shape;62;p14"/>
          <p:cNvSpPr txBox="1"/>
          <p:nvPr>
            <p:ph idx="1" type="subTitle"/>
          </p:nvPr>
        </p:nvSpPr>
        <p:spPr>
          <a:xfrm>
            <a:off x="311700" y="1267775"/>
            <a:ext cx="4964700" cy="32238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80000"/>
              </a:lnSpc>
              <a:spcBef>
                <a:spcPts val="0"/>
              </a:spcBef>
              <a:spcAft>
                <a:spcPts val="0"/>
              </a:spcAft>
              <a:buSzPts val="1018"/>
              <a:buNone/>
            </a:pPr>
            <a:r>
              <a:rPr lang="en-GB" sz="2190">
                <a:solidFill>
                  <a:schemeClr val="dk1"/>
                </a:solidFill>
                <a:latin typeface="Comfortaa"/>
                <a:ea typeface="Comfortaa"/>
                <a:cs typeface="Comfortaa"/>
                <a:sym typeface="Comfortaa"/>
              </a:rPr>
              <a:t>Simon of Cyrene is mentioned in the Gospels as the North African  man compelled to carry</a:t>
            </a:r>
            <a:endParaRPr sz="2190">
              <a:solidFill>
                <a:schemeClr val="dk1"/>
              </a:solidFill>
              <a:latin typeface="Comfortaa"/>
              <a:ea typeface="Comfortaa"/>
              <a:cs typeface="Comfortaa"/>
              <a:sym typeface="Comfortaa"/>
            </a:endParaRPr>
          </a:p>
          <a:p>
            <a:pPr indent="0" lvl="0" marL="0" rtl="0" algn="l">
              <a:lnSpc>
                <a:spcPct val="80000"/>
              </a:lnSpc>
              <a:spcBef>
                <a:spcPts val="0"/>
              </a:spcBef>
              <a:spcAft>
                <a:spcPts val="0"/>
              </a:spcAft>
              <a:buSzPts val="1018"/>
              <a:buNone/>
            </a:pPr>
            <a:r>
              <a:rPr lang="en-GB" sz="2190">
                <a:solidFill>
                  <a:schemeClr val="dk1"/>
                </a:solidFill>
                <a:latin typeface="Comfortaa"/>
                <a:ea typeface="Comfortaa"/>
                <a:cs typeface="Comfortaa"/>
                <a:sym typeface="Comfortaa"/>
              </a:rPr>
              <a:t>Jesus' cross on the way to His crucifixion. This event occurs during a time of great suffering and injustice, highlighting both the brutality of the crucifixion and the profound nature of discipleship.</a:t>
            </a:r>
            <a:endParaRPr sz="2190">
              <a:solidFill>
                <a:schemeClr val="dk1"/>
              </a:solidFill>
              <a:latin typeface="Comfortaa"/>
              <a:ea typeface="Comfortaa"/>
              <a:cs typeface="Comfortaa"/>
              <a:sym typeface="Comfortaa"/>
            </a:endParaRPr>
          </a:p>
        </p:txBody>
      </p:sp>
      <p:pic>
        <p:nvPicPr>
          <p:cNvPr id="63" name="Google Shape;63;p14"/>
          <p:cNvPicPr preferRelativeResize="0"/>
          <p:nvPr/>
        </p:nvPicPr>
        <p:blipFill>
          <a:blip r:embed="rId3">
            <a:alphaModFix/>
          </a:blip>
          <a:stretch>
            <a:fillRect/>
          </a:stretch>
        </p:blipFill>
        <p:spPr>
          <a:xfrm>
            <a:off x="6600825" y="2632125"/>
            <a:ext cx="2543175" cy="251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Scripture</a:t>
            </a:r>
            <a:r>
              <a:rPr lang="en-GB"/>
              <a:t> Reading</a:t>
            </a:r>
            <a:endParaRPr/>
          </a:p>
        </p:txBody>
      </p:sp>
      <p:sp>
        <p:nvSpPr>
          <p:cNvPr id="69" name="Google Shape;69;p15"/>
          <p:cNvSpPr txBox="1"/>
          <p:nvPr>
            <p:ph idx="1" type="body"/>
          </p:nvPr>
        </p:nvSpPr>
        <p:spPr>
          <a:xfrm>
            <a:off x="311700" y="1152475"/>
            <a:ext cx="52992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spcBef>
                <a:spcPts val="1500"/>
              </a:spcBef>
              <a:spcAft>
                <a:spcPts val="0"/>
              </a:spcAft>
              <a:buClr>
                <a:schemeClr val="dk1"/>
              </a:buClr>
              <a:buSzPts val="1100"/>
              <a:buFont typeface="Arial"/>
              <a:buNone/>
            </a:pPr>
            <a:r>
              <a:t/>
            </a:r>
            <a:endParaRPr b="1" i="1" sz="1300">
              <a:solidFill>
                <a:schemeClr val="dk1"/>
              </a:solidFill>
              <a:highlight>
                <a:srgbClr val="FFFFFF"/>
              </a:highlight>
              <a:latin typeface="Comfortaa"/>
              <a:ea typeface="Comfortaa"/>
              <a:cs typeface="Comfortaa"/>
              <a:sym typeface="Comfortaa"/>
            </a:endParaRPr>
          </a:p>
          <a:p>
            <a:pPr indent="0" lvl="0" marL="0" rtl="0" algn="l">
              <a:spcBef>
                <a:spcPts val="1200"/>
              </a:spcBef>
              <a:spcAft>
                <a:spcPts val="0"/>
              </a:spcAft>
              <a:buClr>
                <a:schemeClr val="dk1"/>
              </a:buClr>
              <a:buSzPts val="1100"/>
              <a:buFont typeface="Arial"/>
              <a:buNone/>
            </a:pPr>
            <a:r>
              <a:rPr b="1" i="1" lang="en-GB" sz="2100">
                <a:solidFill>
                  <a:schemeClr val="dk1"/>
                </a:solidFill>
                <a:highlight>
                  <a:srgbClr val="FFFFFF"/>
                </a:highlight>
                <a:latin typeface="Comfortaa"/>
                <a:ea typeface="Comfortaa"/>
                <a:cs typeface="Comfortaa"/>
                <a:sym typeface="Comfortaa"/>
              </a:rPr>
              <a:t>Luke 23: 26 </a:t>
            </a:r>
            <a:r>
              <a:rPr i="1" lang="en-GB" sz="2100">
                <a:solidFill>
                  <a:schemeClr val="dk1"/>
                </a:solidFill>
                <a:highlight>
                  <a:srgbClr val="FFFFFF"/>
                </a:highlight>
                <a:latin typeface="Comfortaa"/>
                <a:ea typeface="Comfortaa"/>
                <a:cs typeface="Comfortaa"/>
                <a:sym typeface="Comfortaa"/>
              </a:rPr>
              <a:t>The soldiers led Jesus away, and as they were going, they met a man from Cyrene named Simon who was coming into the city from the country. They seized him, put the cross on him, and made him carry it behind Jesus.</a:t>
            </a:r>
            <a:endParaRPr i="1" sz="2100">
              <a:solidFill>
                <a:schemeClr val="dk1"/>
              </a:solidFill>
              <a:highlight>
                <a:srgbClr val="FFFFFF"/>
              </a:highlight>
              <a:latin typeface="Comfortaa"/>
              <a:ea typeface="Comfortaa"/>
              <a:cs typeface="Comfortaa"/>
              <a:sym typeface="Comfortaa"/>
            </a:endParaRPr>
          </a:p>
          <a:p>
            <a:pPr indent="0" lvl="0" marL="0" rtl="0" algn="l">
              <a:spcBef>
                <a:spcPts val="120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6785550" y="2294050"/>
            <a:ext cx="2358450" cy="284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70225" y="58675"/>
            <a:ext cx="8520600" cy="5727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Reluctance and Compulsion</a:t>
            </a:r>
            <a:endParaRPr>
              <a:latin typeface="Comfortaa"/>
              <a:ea typeface="Comfortaa"/>
              <a:cs typeface="Comfortaa"/>
              <a:sym typeface="Comfortaa"/>
            </a:endParaRPr>
          </a:p>
        </p:txBody>
      </p:sp>
      <p:sp>
        <p:nvSpPr>
          <p:cNvPr id="76" name="Google Shape;76;p16"/>
          <p:cNvSpPr txBox="1"/>
          <p:nvPr>
            <p:ph idx="1" type="body"/>
          </p:nvPr>
        </p:nvSpPr>
        <p:spPr>
          <a:xfrm>
            <a:off x="311700" y="1152475"/>
            <a:ext cx="48078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GB" sz="2000">
                <a:solidFill>
                  <a:schemeClr val="dk1"/>
                </a:solidFill>
                <a:latin typeface="Comfortaa"/>
                <a:ea typeface="Comfortaa"/>
                <a:cs typeface="Comfortaa"/>
                <a:sym typeface="Comfortaa"/>
              </a:rPr>
              <a:t> Simon was pressed into service by the Roman soldiers. This reflects how sometimes people are called to serve or participate in ways they did not choose. It encourages us to consider how we respond to unexpected calls in our lives.</a:t>
            </a:r>
            <a:endParaRPr sz="2000">
              <a:solidFill>
                <a:schemeClr val="dk1"/>
              </a:solidFill>
              <a:latin typeface="Comfortaa"/>
              <a:ea typeface="Comfortaa"/>
              <a:cs typeface="Comfortaa"/>
              <a:sym typeface="Comfortaa"/>
            </a:endParaRPr>
          </a:p>
        </p:txBody>
      </p:sp>
      <p:pic>
        <p:nvPicPr>
          <p:cNvPr id="77" name="Google Shape;77;p16"/>
          <p:cNvPicPr preferRelativeResize="0"/>
          <p:nvPr/>
        </p:nvPicPr>
        <p:blipFill>
          <a:blip r:embed="rId3">
            <a:alphaModFix/>
          </a:blip>
          <a:stretch>
            <a:fillRect/>
          </a:stretch>
        </p:blipFill>
        <p:spPr>
          <a:xfrm>
            <a:off x="6626375" y="2438925"/>
            <a:ext cx="2517626" cy="2704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82300" y="179400"/>
            <a:ext cx="8520600" cy="5727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The Burden of the Cross</a:t>
            </a:r>
            <a:endParaRPr>
              <a:latin typeface="Comfortaa"/>
              <a:ea typeface="Comfortaa"/>
              <a:cs typeface="Comfortaa"/>
              <a:sym typeface="Comfortaa"/>
            </a:endParaRPr>
          </a:p>
        </p:txBody>
      </p:sp>
      <p:sp>
        <p:nvSpPr>
          <p:cNvPr id="83" name="Google Shape;83;p17"/>
          <p:cNvSpPr txBox="1"/>
          <p:nvPr>
            <p:ph idx="1" type="body"/>
          </p:nvPr>
        </p:nvSpPr>
        <p:spPr>
          <a:xfrm>
            <a:off x="311700" y="1200775"/>
            <a:ext cx="56649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GB" sz="2200">
                <a:solidFill>
                  <a:srgbClr val="222222"/>
                </a:solidFill>
                <a:highlight>
                  <a:srgbClr val="FFFFFF"/>
                </a:highlight>
                <a:latin typeface="Comfortaa"/>
                <a:ea typeface="Comfortaa"/>
                <a:cs typeface="Comfortaa"/>
                <a:sym typeface="Comfortaa"/>
              </a:rPr>
              <a:t> Carrying the cross symbolizes sharing in Jesus’ suffering. For Christians, this serves as a metaphor for the challenges and burdens we may bear in following Christ. It teaches about the importance of supporting one another in times of hardship.</a:t>
            </a:r>
            <a:endParaRPr sz="2900">
              <a:latin typeface="Comfortaa"/>
              <a:ea typeface="Comfortaa"/>
              <a:cs typeface="Comfortaa"/>
              <a:sym typeface="Comfortaa"/>
            </a:endParaRPr>
          </a:p>
        </p:txBody>
      </p:sp>
      <p:pic>
        <p:nvPicPr>
          <p:cNvPr id="84" name="Google Shape;84;p17"/>
          <p:cNvPicPr preferRelativeResize="0"/>
          <p:nvPr/>
        </p:nvPicPr>
        <p:blipFill>
          <a:blip r:embed="rId3">
            <a:alphaModFix/>
          </a:blip>
          <a:stretch>
            <a:fillRect/>
          </a:stretch>
        </p:blipFill>
        <p:spPr>
          <a:xfrm>
            <a:off x="6764700" y="2173300"/>
            <a:ext cx="2379300" cy="297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0" y="143175"/>
            <a:ext cx="8520600" cy="5727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GB" sz="2100">
                <a:solidFill>
                  <a:srgbClr val="222222"/>
                </a:solidFill>
                <a:highlight>
                  <a:srgbClr val="FFFFFF"/>
                </a:highlight>
                <a:latin typeface="Comfortaa"/>
                <a:ea typeface="Comfortaa"/>
                <a:cs typeface="Comfortaa"/>
                <a:sym typeface="Comfortaa"/>
              </a:rPr>
              <a:t>Transformation Through Service</a:t>
            </a:r>
            <a:endParaRPr sz="3800">
              <a:latin typeface="Comfortaa"/>
              <a:ea typeface="Comfortaa"/>
              <a:cs typeface="Comfortaa"/>
              <a:sym typeface="Comfortaa"/>
            </a:endParaRPr>
          </a:p>
        </p:txBody>
      </p:sp>
      <p:sp>
        <p:nvSpPr>
          <p:cNvPr id="90" name="Google Shape;90;p18"/>
          <p:cNvSpPr txBox="1"/>
          <p:nvPr>
            <p:ph idx="1" type="body"/>
          </p:nvPr>
        </p:nvSpPr>
        <p:spPr>
          <a:xfrm>
            <a:off x="311700" y="1152475"/>
            <a:ext cx="55320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GB" sz="2200">
                <a:solidFill>
                  <a:srgbClr val="222222"/>
                </a:solidFill>
                <a:highlight>
                  <a:srgbClr val="FFFFFF"/>
                </a:highlight>
                <a:latin typeface="Comfortaa"/>
                <a:ea typeface="Comfortaa"/>
                <a:cs typeface="Comfortaa"/>
                <a:sym typeface="Comfortaa"/>
              </a:rPr>
              <a:t>While initially compelled, Simon's act of carrying the cross may have led to a transformative experience. It invites reflection on how serving others can impact our lives and deepen our faith.</a:t>
            </a:r>
            <a:endParaRPr sz="220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1200"/>
              </a:spcAft>
              <a:buNone/>
            </a:pPr>
            <a:r>
              <a:rPr lang="en-GB" sz="2200" u="sng">
                <a:solidFill>
                  <a:schemeClr val="hlink"/>
                </a:solidFill>
                <a:highlight>
                  <a:srgbClr val="FFFFFF"/>
                </a:highlight>
                <a:latin typeface="Comfortaa"/>
                <a:ea typeface="Comfortaa"/>
                <a:cs typeface="Comfortaa"/>
                <a:sym typeface="Comfortaa"/>
                <a:hlinkClick r:id="rId3"/>
              </a:rPr>
              <a:t>Simon who helped Jesus carry his cross</a:t>
            </a:r>
            <a:endParaRPr sz="2200">
              <a:solidFill>
                <a:srgbClr val="222222"/>
              </a:solidFill>
              <a:highlight>
                <a:srgbClr val="FFFFFF"/>
              </a:highlight>
              <a:latin typeface="Comfortaa"/>
              <a:ea typeface="Comfortaa"/>
              <a:cs typeface="Comfortaa"/>
              <a:sym typeface="Comfortaa"/>
            </a:endParaRPr>
          </a:p>
        </p:txBody>
      </p:sp>
      <p:pic>
        <p:nvPicPr>
          <p:cNvPr id="91" name="Google Shape;91;p18"/>
          <p:cNvPicPr preferRelativeResize="0"/>
          <p:nvPr/>
        </p:nvPicPr>
        <p:blipFill>
          <a:blip r:embed="rId4">
            <a:alphaModFix/>
          </a:blip>
          <a:stretch>
            <a:fillRect/>
          </a:stretch>
        </p:blipFill>
        <p:spPr>
          <a:xfrm>
            <a:off x="6600825" y="2632125"/>
            <a:ext cx="2543175" cy="2511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82300" y="82800"/>
            <a:ext cx="8520600" cy="5727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GB" sz="1700">
                <a:solidFill>
                  <a:srgbClr val="222222"/>
                </a:solidFill>
                <a:highlight>
                  <a:srgbClr val="FFFFFF"/>
                </a:highlight>
                <a:latin typeface="Comfortaa"/>
                <a:ea typeface="Comfortaa"/>
                <a:cs typeface="Comfortaa"/>
                <a:sym typeface="Comfortaa"/>
              </a:rPr>
              <a:t>Legacy of Simon</a:t>
            </a:r>
            <a:endParaRPr sz="3400">
              <a:latin typeface="Comfortaa"/>
              <a:ea typeface="Comfortaa"/>
              <a:cs typeface="Comfortaa"/>
              <a:sym typeface="Comfortaa"/>
            </a:endParaRPr>
          </a:p>
        </p:txBody>
      </p:sp>
      <p:sp>
        <p:nvSpPr>
          <p:cNvPr id="97" name="Google Shape;97;p19"/>
          <p:cNvSpPr txBox="1"/>
          <p:nvPr>
            <p:ph idx="1" type="body"/>
          </p:nvPr>
        </p:nvSpPr>
        <p:spPr>
          <a:xfrm>
            <a:off x="311700" y="1152475"/>
            <a:ext cx="5037000" cy="34164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rgbClr val="222222"/>
                </a:solidFill>
                <a:highlight>
                  <a:srgbClr val="FFFFFF"/>
                </a:highlight>
                <a:latin typeface="Comfortaa"/>
                <a:ea typeface="Comfortaa"/>
                <a:cs typeface="Comfortaa"/>
                <a:sym typeface="Comfortaa"/>
              </a:rPr>
              <a:t>  According to early Christian tradition, Simon’s family became prominent in the early church (e.g., his sons Alexander and Rufus mentioned in Mark 15:21). This suggests that acts of service can have lasting effects, influencing future generations.</a:t>
            </a:r>
            <a:endParaRPr sz="2500">
              <a:latin typeface="Comfortaa"/>
              <a:ea typeface="Comfortaa"/>
              <a:cs typeface="Comfortaa"/>
              <a:sym typeface="Comfortaa"/>
            </a:endParaRPr>
          </a:p>
        </p:txBody>
      </p:sp>
      <p:pic>
        <p:nvPicPr>
          <p:cNvPr id="98" name="Google Shape;98;p19"/>
          <p:cNvPicPr preferRelativeResize="0"/>
          <p:nvPr/>
        </p:nvPicPr>
        <p:blipFill>
          <a:blip r:embed="rId3">
            <a:alphaModFix/>
          </a:blip>
          <a:stretch>
            <a:fillRect/>
          </a:stretch>
        </p:blipFill>
        <p:spPr>
          <a:xfrm>
            <a:off x="6626375" y="2707025"/>
            <a:ext cx="2517626" cy="2436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0" y="58650"/>
            <a:ext cx="8520600" cy="7866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355">
                <a:latin typeface="Comfortaa"/>
                <a:ea typeface="Comfortaa"/>
                <a:cs typeface="Comfortaa"/>
                <a:sym typeface="Comfortaa"/>
              </a:rPr>
              <a:t>Lessons we can learn from Simon of Cyrene</a:t>
            </a:r>
            <a:endParaRPr sz="2355">
              <a:latin typeface="Comfortaa"/>
              <a:ea typeface="Comfortaa"/>
              <a:cs typeface="Comfortaa"/>
              <a:sym typeface="Comfortaa"/>
            </a:endParaRPr>
          </a:p>
          <a:p>
            <a:pPr indent="0" lvl="0" marL="0" rtl="0" algn="l">
              <a:spcBef>
                <a:spcPts val="0"/>
              </a:spcBef>
              <a:spcAft>
                <a:spcPts val="0"/>
              </a:spcAft>
              <a:buNone/>
            </a:pPr>
            <a:r>
              <a:rPr lang="en-GB" sz="2688" u="sng">
                <a:latin typeface="Comfortaa"/>
                <a:ea typeface="Comfortaa"/>
                <a:cs typeface="Comfortaa"/>
                <a:sym typeface="Comfortaa"/>
                <a:hlinkClick r:id="rId3"/>
              </a:rPr>
              <a:t>Reflection</a:t>
            </a:r>
            <a:endParaRPr sz="2688">
              <a:latin typeface="Comfortaa"/>
              <a:ea typeface="Comfortaa"/>
              <a:cs typeface="Comfortaa"/>
              <a:sym typeface="Comfortaa"/>
            </a:endParaRPr>
          </a:p>
          <a:p>
            <a:pPr indent="0" lvl="0" marL="0" rtl="0" algn="l">
              <a:spcBef>
                <a:spcPts val="0"/>
              </a:spcBef>
              <a:spcAft>
                <a:spcPts val="0"/>
              </a:spcAft>
              <a:buNone/>
            </a:pPr>
            <a:r>
              <a:t/>
            </a:r>
            <a:endParaRPr/>
          </a:p>
        </p:txBody>
      </p:sp>
      <p:sp>
        <p:nvSpPr>
          <p:cNvPr id="104" name="Google Shape;104;p20"/>
          <p:cNvSpPr txBox="1"/>
          <p:nvPr>
            <p:ph idx="1" type="body"/>
          </p:nvPr>
        </p:nvSpPr>
        <p:spPr>
          <a:xfrm>
            <a:off x="311700" y="965925"/>
            <a:ext cx="5387100" cy="39360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935"/>
              <a:buNone/>
            </a:pPr>
            <a:r>
              <a:rPr lang="en-GB" sz="1629">
                <a:solidFill>
                  <a:schemeClr val="dk1"/>
                </a:solidFill>
                <a:latin typeface="Comfortaa"/>
                <a:ea typeface="Comfortaa"/>
                <a:cs typeface="Comfortaa"/>
                <a:sym typeface="Comfortaa"/>
              </a:rPr>
              <a:t>Embrace Unexpected Calls:</a:t>
            </a:r>
            <a:endParaRPr sz="1629">
              <a:solidFill>
                <a:schemeClr val="dk1"/>
              </a:solidFill>
              <a:latin typeface="Comfortaa"/>
              <a:ea typeface="Comfortaa"/>
              <a:cs typeface="Comfortaa"/>
              <a:sym typeface="Comfortaa"/>
            </a:endParaRPr>
          </a:p>
          <a:p>
            <a:pPr indent="0" lvl="0" marL="0" rtl="0" algn="l">
              <a:lnSpc>
                <a:spcPct val="105000"/>
              </a:lnSpc>
              <a:spcBef>
                <a:spcPts val="1200"/>
              </a:spcBef>
              <a:spcAft>
                <a:spcPts val="0"/>
              </a:spcAft>
              <a:buSzPts val="935"/>
              <a:buNone/>
            </a:pPr>
            <a:r>
              <a:rPr lang="en-GB" sz="1629">
                <a:solidFill>
                  <a:schemeClr val="dk1"/>
                </a:solidFill>
                <a:latin typeface="Comfortaa"/>
                <a:ea typeface="Comfortaa"/>
                <a:cs typeface="Comfortaa"/>
                <a:sym typeface="Comfortaa"/>
              </a:rPr>
              <a:t> Be open to serving in ways that may not align with our plans.</a:t>
            </a:r>
            <a:endParaRPr sz="1629">
              <a:solidFill>
                <a:schemeClr val="dk1"/>
              </a:solidFill>
              <a:latin typeface="Comfortaa"/>
              <a:ea typeface="Comfortaa"/>
              <a:cs typeface="Comfortaa"/>
              <a:sym typeface="Comfortaa"/>
            </a:endParaRPr>
          </a:p>
          <a:p>
            <a:pPr indent="0" lvl="0" marL="0" rtl="0" algn="l">
              <a:lnSpc>
                <a:spcPct val="105000"/>
              </a:lnSpc>
              <a:spcBef>
                <a:spcPts val="1200"/>
              </a:spcBef>
              <a:spcAft>
                <a:spcPts val="0"/>
              </a:spcAft>
              <a:buSzPts val="935"/>
              <a:buNone/>
            </a:pPr>
            <a:r>
              <a:rPr lang="en-GB" sz="1629">
                <a:solidFill>
                  <a:schemeClr val="dk1"/>
                </a:solidFill>
                <a:latin typeface="Comfortaa"/>
                <a:ea typeface="Comfortaa"/>
                <a:cs typeface="Comfortaa"/>
                <a:sym typeface="Comfortaa"/>
              </a:rPr>
              <a:t>Support One Another: Recognize that we all carry burdens and are called to help others.</a:t>
            </a:r>
            <a:endParaRPr sz="1629">
              <a:solidFill>
                <a:schemeClr val="dk1"/>
              </a:solidFill>
              <a:latin typeface="Comfortaa"/>
              <a:ea typeface="Comfortaa"/>
              <a:cs typeface="Comfortaa"/>
              <a:sym typeface="Comfortaa"/>
            </a:endParaRPr>
          </a:p>
          <a:p>
            <a:pPr indent="0" lvl="0" marL="0" rtl="0" algn="l">
              <a:lnSpc>
                <a:spcPct val="105000"/>
              </a:lnSpc>
              <a:spcBef>
                <a:spcPts val="1200"/>
              </a:spcBef>
              <a:spcAft>
                <a:spcPts val="0"/>
              </a:spcAft>
              <a:buSzPts val="935"/>
              <a:buNone/>
            </a:pPr>
            <a:r>
              <a:rPr lang="en-GB" sz="1629">
                <a:solidFill>
                  <a:schemeClr val="dk1"/>
                </a:solidFill>
                <a:latin typeface="Comfortaa"/>
                <a:ea typeface="Comfortaa"/>
                <a:cs typeface="Comfortaa"/>
                <a:sym typeface="Comfortaa"/>
              </a:rPr>
              <a:t>Celebrate Diversity: Acknowledge and appreciate the diverse backgrounds and experiences that contribute to the body of Christ.</a:t>
            </a:r>
            <a:endParaRPr sz="1629">
              <a:solidFill>
                <a:schemeClr val="dk1"/>
              </a:solidFill>
              <a:latin typeface="Comfortaa"/>
              <a:ea typeface="Comfortaa"/>
              <a:cs typeface="Comfortaa"/>
              <a:sym typeface="Comfortaa"/>
            </a:endParaRPr>
          </a:p>
          <a:p>
            <a:pPr indent="0" lvl="0" marL="0" rtl="0" algn="l">
              <a:lnSpc>
                <a:spcPct val="105000"/>
              </a:lnSpc>
              <a:spcBef>
                <a:spcPts val="1200"/>
              </a:spcBef>
              <a:spcAft>
                <a:spcPts val="1200"/>
              </a:spcAft>
              <a:buSzPts val="935"/>
              <a:buNone/>
            </a:pPr>
            <a:r>
              <a:rPr lang="en-GB" sz="1629">
                <a:solidFill>
                  <a:schemeClr val="dk1"/>
                </a:solidFill>
                <a:latin typeface="Comfortaa"/>
                <a:ea typeface="Comfortaa"/>
                <a:cs typeface="Comfortaa"/>
                <a:sym typeface="Comfortaa"/>
              </a:rPr>
              <a:t>Live a Life of Service: Consider how our daily actions can reflect Christ's love and compassion in the world.</a:t>
            </a:r>
            <a:endParaRPr sz="1629">
              <a:solidFill>
                <a:schemeClr val="dk1"/>
              </a:solidFill>
              <a:latin typeface="Comfortaa"/>
              <a:ea typeface="Comfortaa"/>
              <a:cs typeface="Comfortaa"/>
              <a:sym typeface="Comfortaa"/>
            </a:endParaRPr>
          </a:p>
        </p:txBody>
      </p:sp>
      <p:pic>
        <p:nvPicPr>
          <p:cNvPr id="105" name="Google Shape;105;p20"/>
          <p:cNvPicPr preferRelativeResize="0"/>
          <p:nvPr/>
        </p:nvPicPr>
        <p:blipFill>
          <a:blip r:embed="rId4">
            <a:alphaModFix/>
          </a:blip>
          <a:stretch>
            <a:fillRect/>
          </a:stretch>
        </p:blipFill>
        <p:spPr>
          <a:xfrm>
            <a:off x="6785550" y="2644200"/>
            <a:ext cx="2358450" cy="249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142675" y="131100"/>
            <a:ext cx="8520600" cy="5727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Prayer</a:t>
            </a:r>
            <a:endParaRPr>
              <a:latin typeface="Comfortaa"/>
              <a:ea typeface="Comfortaa"/>
              <a:cs typeface="Comfortaa"/>
              <a:sym typeface="Comfortaa"/>
            </a:endParaRPr>
          </a:p>
        </p:txBody>
      </p:sp>
      <p:sp>
        <p:nvSpPr>
          <p:cNvPr id="111" name="Google Shape;111;p21"/>
          <p:cNvSpPr txBox="1"/>
          <p:nvPr>
            <p:ph idx="1" type="body"/>
          </p:nvPr>
        </p:nvSpPr>
        <p:spPr>
          <a:xfrm>
            <a:off x="311700" y="1152475"/>
            <a:ext cx="53994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fontScale="40000" lnSpcReduction="20000"/>
          </a:bodyPr>
          <a:lstStyle/>
          <a:p>
            <a:pPr indent="0" lvl="0" marL="0" rtl="0" algn="l">
              <a:spcBef>
                <a:spcPts val="1500"/>
              </a:spcBef>
              <a:spcAft>
                <a:spcPts val="0"/>
              </a:spcAft>
              <a:buClr>
                <a:schemeClr val="dk1"/>
              </a:buClr>
              <a:buSzPct val="27340"/>
              <a:buFont typeface="Arial"/>
              <a:buNone/>
            </a:pPr>
            <a:r>
              <a:rPr lang="en-GB" sz="4023">
                <a:solidFill>
                  <a:srgbClr val="212544"/>
                </a:solidFill>
                <a:latin typeface="Comfortaa"/>
                <a:ea typeface="Comfortaa"/>
                <a:cs typeface="Comfortaa"/>
                <a:sym typeface="Comfortaa"/>
              </a:rPr>
              <a:t>Jesus, you know what it means to depend on someone and to need their help.</a:t>
            </a:r>
            <a:br>
              <a:rPr lang="en-GB" sz="4023">
                <a:solidFill>
                  <a:srgbClr val="212544"/>
                </a:solidFill>
                <a:latin typeface="Comfortaa"/>
                <a:ea typeface="Comfortaa"/>
                <a:cs typeface="Comfortaa"/>
                <a:sym typeface="Comfortaa"/>
              </a:rPr>
            </a:br>
            <a:r>
              <a:rPr lang="en-GB" sz="4023">
                <a:solidFill>
                  <a:srgbClr val="212544"/>
                </a:solidFill>
                <a:latin typeface="Comfortaa"/>
                <a:ea typeface="Comfortaa"/>
                <a:cs typeface="Comfortaa"/>
                <a:sym typeface="Comfortaa"/>
              </a:rPr>
              <a:t>Walk with us.</a:t>
            </a:r>
            <a:br>
              <a:rPr lang="en-GB" sz="4023">
                <a:solidFill>
                  <a:srgbClr val="212544"/>
                </a:solidFill>
                <a:latin typeface="Comfortaa"/>
                <a:ea typeface="Comfortaa"/>
                <a:cs typeface="Comfortaa"/>
                <a:sym typeface="Comfortaa"/>
              </a:rPr>
            </a:br>
            <a:r>
              <a:rPr lang="en-GB" sz="4023">
                <a:solidFill>
                  <a:srgbClr val="212544"/>
                </a:solidFill>
                <a:latin typeface="Comfortaa"/>
                <a:ea typeface="Comfortaa"/>
                <a:cs typeface="Comfortaa"/>
                <a:sym typeface="Comfortaa"/>
              </a:rPr>
              <a:t>When my friends need help, teach me to work with them to lighten their load.</a:t>
            </a:r>
            <a:br>
              <a:rPr lang="en-GB" sz="4023">
                <a:solidFill>
                  <a:srgbClr val="212544"/>
                </a:solidFill>
                <a:latin typeface="Comfortaa"/>
                <a:ea typeface="Comfortaa"/>
                <a:cs typeface="Comfortaa"/>
                <a:sym typeface="Comfortaa"/>
              </a:rPr>
            </a:br>
            <a:r>
              <a:rPr lang="en-GB" sz="4023">
                <a:solidFill>
                  <a:srgbClr val="212544"/>
                </a:solidFill>
                <a:latin typeface="Comfortaa"/>
                <a:ea typeface="Comfortaa"/>
                <a:cs typeface="Comfortaa"/>
                <a:sym typeface="Comfortaa"/>
              </a:rPr>
              <a:t>Show me how to listen carefully so that I can offer what they need.</a:t>
            </a:r>
            <a:br>
              <a:rPr lang="en-GB" sz="4023">
                <a:solidFill>
                  <a:srgbClr val="212544"/>
                </a:solidFill>
                <a:latin typeface="Comfortaa"/>
                <a:ea typeface="Comfortaa"/>
                <a:cs typeface="Comfortaa"/>
                <a:sym typeface="Comfortaa"/>
              </a:rPr>
            </a:br>
            <a:r>
              <a:rPr lang="en-GB" sz="4023">
                <a:solidFill>
                  <a:srgbClr val="212544"/>
                </a:solidFill>
                <a:latin typeface="Comfortaa"/>
                <a:ea typeface="Comfortaa"/>
                <a:cs typeface="Comfortaa"/>
                <a:sym typeface="Comfortaa"/>
              </a:rPr>
              <a:t>We are your global family of many different cultures and religions. </a:t>
            </a:r>
            <a:br>
              <a:rPr lang="en-GB" sz="4023">
                <a:solidFill>
                  <a:srgbClr val="212544"/>
                </a:solidFill>
                <a:latin typeface="Comfortaa"/>
                <a:ea typeface="Comfortaa"/>
                <a:cs typeface="Comfortaa"/>
                <a:sym typeface="Comfortaa"/>
              </a:rPr>
            </a:br>
            <a:r>
              <a:rPr lang="en-GB" sz="4023">
                <a:solidFill>
                  <a:srgbClr val="212544"/>
                </a:solidFill>
                <a:latin typeface="Comfortaa"/>
                <a:ea typeface="Comfortaa"/>
                <a:cs typeface="Comfortaa"/>
                <a:sym typeface="Comfortaa"/>
              </a:rPr>
              <a:t>Make us one family united in you.</a:t>
            </a:r>
            <a:endParaRPr sz="4023">
              <a:solidFill>
                <a:srgbClr val="212544"/>
              </a:solidFill>
              <a:latin typeface="Comfortaa"/>
              <a:ea typeface="Comfortaa"/>
              <a:cs typeface="Comfortaa"/>
              <a:sym typeface="Comfortaa"/>
            </a:endParaRPr>
          </a:p>
          <a:p>
            <a:pPr indent="0" lvl="0" marL="0" rtl="0" algn="l">
              <a:spcBef>
                <a:spcPts val="1500"/>
              </a:spcBef>
              <a:spcAft>
                <a:spcPts val="0"/>
              </a:spcAft>
              <a:buClr>
                <a:schemeClr val="dk1"/>
              </a:buClr>
              <a:buSzPct val="25507"/>
              <a:buFont typeface="Arial"/>
              <a:buNone/>
            </a:pPr>
            <a:r>
              <a:rPr lang="en-GB" sz="4312">
                <a:solidFill>
                  <a:srgbClr val="212544"/>
                </a:solidFill>
                <a:latin typeface="Comfortaa"/>
                <a:ea typeface="Comfortaa"/>
                <a:cs typeface="Comfortaa"/>
                <a:sym typeface="Comfortaa"/>
              </a:rPr>
              <a:t>Amen.</a:t>
            </a:r>
            <a:endParaRPr sz="4312">
              <a:solidFill>
                <a:srgbClr val="212544"/>
              </a:solidFill>
              <a:latin typeface="Comfortaa"/>
              <a:ea typeface="Comfortaa"/>
              <a:cs typeface="Comfortaa"/>
              <a:sym typeface="Comfortaa"/>
            </a:endParaRPr>
          </a:p>
          <a:p>
            <a:pPr indent="0" lvl="0" marL="0" rtl="0" algn="l">
              <a:spcBef>
                <a:spcPts val="1500"/>
              </a:spcBef>
              <a:spcAft>
                <a:spcPts val="1200"/>
              </a:spcAft>
              <a:buNone/>
            </a:pPr>
            <a:r>
              <a:t/>
            </a:r>
            <a:endParaRPr/>
          </a:p>
        </p:txBody>
      </p:sp>
      <p:pic>
        <p:nvPicPr>
          <p:cNvPr id="112" name="Google Shape;112;p21"/>
          <p:cNvPicPr preferRelativeResize="0"/>
          <p:nvPr/>
        </p:nvPicPr>
        <p:blipFill>
          <a:blip r:embed="rId3">
            <a:alphaModFix/>
          </a:blip>
          <a:stretch>
            <a:fillRect/>
          </a:stretch>
        </p:blipFill>
        <p:spPr>
          <a:xfrm>
            <a:off x="6522900" y="2752850"/>
            <a:ext cx="2621100" cy="2390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